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6" r:id="rId2"/>
    <p:sldId id="439" r:id="rId3"/>
    <p:sldId id="440" r:id="rId4"/>
    <p:sldId id="441" r:id="rId5"/>
    <p:sldId id="410" r:id="rId6"/>
    <p:sldId id="443" r:id="rId7"/>
    <p:sldId id="474" r:id="rId8"/>
    <p:sldId id="475" r:id="rId9"/>
    <p:sldId id="445" r:id="rId10"/>
    <p:sldId id="446" r:id="rId11"/>
    <p:sldId id="447" r:id="rId12"/>
    <p:sldId id="448" r:id="rId13"/>
    <p:sldId id="449" r:id="rId14"/>
    <p:sldId id="451" r:id="rId15"/>
    <p:sldId id="452" r:id="rId16"/>
    <p:sldId id="453" r:id="rId17"/>
    <p:sldId id="454" r:id="rId18"/>
    <p:sldId id="470"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71" r:id="rId32"/>
    <p:sldId id="467" r:id="rId33"/>
    <p:sldId id="468" r:id="rId34"/>
    <p:sldId id="473" r:id="rId35"/>
    <p:sldId id="469" r:id="rId36"/>
    <p:sldId id="476" r:id="rId37"/>
    <p:sldId id="477" r:id="rId38"/>
    <p:sldId id="531" r:id="rId39"/>
    <p:sldId id="478" r:id="rId40"/>
    <p:sldId id="479" r:id="rId41"/>
    <p:sldId id="480" r:id="rId42"/>
    <p:sldId id="481" r:id="rId43"/>
    <p:sldId id="482" r:id="rId44"/>
    <p:sldId id="483" r:id="rId45"/>
    <p:sldId id="484" r:id="rId46"/>
    <p:sldId id="485" r:id="rId47"/>
    <p:sldId id="486" r:id="rId48"/>
    <p:sldId id="487" r:id="rId49"/>
    <p:sldId id="488" r:id="rId50"/>
    <p:sldId id="489" r:id="rId51"/>
    <p:sldId id="490" r:id="rId52"/>
    <p:sldId id="491" r:id="rId53"/>
    <p:sldId id="492" r:id="rId54"/>
    <p:sldId id="493" r:id="rId55"/>
    <p:sldId id="494" r:id="rId56"/>
    <p:sldId id="495" r:id="rId57"/>
    <p:sldId id="496" r:id="rId58"/>
    <p:sldId id="497" r:id="rId59"/>
    <p:sldId id="498" r:id="rId60"/>
    <p:sldId id="532" r:id="rId61"/>
    <p:sldId id="499" r:id="rId62"/>
    <p:sldId id="500" r:id="rId63"/>
    <p:sldId id="501" r:id="rId64"/>
    <p:sldId id="502" r:id="rId65"/>
    <p:sldId id="503" r:id="rId66"/>
    <p:sldId id="504" r:id="rId67"/>
    <p:sldId id="505" r:id="rId68"/>
    <p:sldId id="506" r:id="rId69"/>
    <p:sldId id="507" r:id="rId70"/>
    <p:sldId id="508" r:id="rId71"/>
    <p:sldId id="509" r:id="rId72"/>
    <p:sldId id="510" r:id="rId73"/>
    <p:sldId id="511" r:id="rId74"/>
    <p:sldId id="512" r:id="rId75"/>
    <p:sldId id="513" r:id="rId76"/>
    <p:sldId id="514" r:id="rId77"/>
    <p:sldId id="515" r:id="rId78"/>
    <p:sldId id="516" r:id="rId79"/>
    <p:sldId id="517" r:id="rId80"/>
    <p:sldId id="518" r:id="rId81"/>
    <p:sldId id="519" r:id="rId82"/>
    <p:sldId id="520" r:id="rId83"/>
    <p:sldId id="521" r:id="rId84"/>
    <p:sldId id="522" r:id="rId85"/>
    <p:sldId id="523" r:id="rId86"/>
    <p:sldId id="524" r:id="rId87"/>
    <p:sldId id="525" r:id="rId88"/>
    <p:sldId id="526" r:id="rId89"/>
    <p:sldId id="527" r:id="rId90"/>
    <p:sldId id="533" r:id="rId91"/>
    <p:sldId id="528" r:id="rId92"/>
    <p:sldId id="529" r:id="rId93"/>
    <p:sldId id="530" r:id="rId94"/>
    <p:sldId id="534" r:id="rId95"/>
    <p:sldId id="535" r:id="rId96"/>
    <p:sldId id="536"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5EB0C-A5A7-4FC4-80D3-B60D09D44AB6}">
          <p14:sldIdLst>
            <p14:sldId id="256"/>
            <p14:sldId id="439"/>
            <p14:sldId id="440"/>
            <p14:sldId id="441"/>
            <p14:sldId id="410"/>
            <p14:sldId id="443"/>
            <p14:sldId id="474"/>
            <p14:sldId id="475"/>
            <p14:sldId id="445"/>
            <p14:sldId id="446"/>
            <p14:sldId id="447"/>
            <p14:sldId id="448"/>
            <p14:sldId id="449"/>
            <p14:sldId id="451"/>
            <p14:sldId id="452"/>
            <p14:sldId id="453"/>
            <p14:sldId id="454"/>
            <p14:sldId id="470"/>
            <p14:sldId id="455"/>
            <p14:sldId id="456"/>
            <p14:sldId id="457"/>
            <p14:sldId id="458"/>
            <p14:sldId id="459"/>
            <p14:sldId id="460"/>
            <p14:sldId id="461"/>
            <p14:sldId id="462"/>
            <p14:sldId id="463"/>
            <p14:sldId id="464"/>
            <p14:sldId id="465"/>
            <p14:sldId id="466"/>
            <p14:sldId id="471"/>
            <p14:sldId id="467"/>
            <p14:sldId id="468"/>
            <p14:sldId id="473"/>
            <p14:sldId id="469"/>
            <p14:sldId id="476"/>
            <p14:sldId id="477"/>
            <p14:sldId id="531"/>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532"/>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33"/>
            <p14:sldId id="528"/>
            <p14:sldId id="529"/>
            <p14:sldId id="530"/>
            <p14:sldId id="534"/>
            <p14:sldId id="535"/>
            <p14:sldId id="53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127"/>
    <a:srgbClr val="A6D86E"/>
    <a:srgbClr val="FF3B3B"/>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2231" autoAdjust="0"/>
  </p:normalViewPr>
  <p:slideViewPr>
    <p:cSldViewPr>
      <p:cViewPr varScale="1">
        <p:scale>
          <a:sx n="63" d="100"/>
          <a:sy n="63" d="100"/>
        </p:scale>
        <p:origin x="800" y="24"/>
      </p:cViewPr>
      <p:guideLst>
        <p:guide orient="horz" pos="2160"/>
        <p:guide pos="3840"/>
      </p:guideLst>
    </p:cSldViewPr>
  </p:slideViewPr>
  <p:outlineViewPr>
    <p:cViewPr>
      <p:scale>
        <a:sx n="33" d="100"/>
        <a:sy n="33" d="100"/>
      </p:scale>
      <p:origin x="0" y="-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kulakrishnan S" userId="8cab961dd5a4933e" providerId="LiveId" clId="{5AB29BE8-E330-4793-B714-0FA1DBC64FB7}"/>
    <pc:docChg chg="modSld">
      <pc:chgData name="Gokulakrishnan S" userId="8cab961dd5a4933e" providerId="LiveId" clId="{5AB29BE8-E330-4793-B714-0FA1DBC64FB7}" dt="2024-12-24T12:35:40.877" v="17" actId="20577"/>
      <pc:docMkLst>
        <pc:docMk/>
      </pc:docMkLst>
      <pc:sldChg chg="modSp mod">
        <pc:chgData name="Gokulakrishnan S" userId="8cab961dd5a4933e" providerId="LiveId" clId="{5AB29BE8-E330-4793-B714-0FA1DBC64FB7}" dt="2024-12-24T12:35:40.877" v="17" actId="20577"/>
        <pc:sldMkLst>
          <pc:docMk/>
          <pc:sldMk cId="2406244729" sldId="410"/>
        </pc:sldMkLst>
        <pc:spChg chg="mod">
          <ac:chgData name="Gokulakrishnan S" userId="8cab961dd5a4933e" providerId="LiveId" clId="{5AB29BE8-E330-4793-B714-0FA1DBC64FB7}" dt="2024-12-24T12:35:40.877" v="17" actId="20577"/>
          <ac:spMkLst>
            <pc:docMk/>
            <pc:sldMk cId="2406244729" sldId="410"/>
            <ac:spMk id="3" creationId="{671C6CE7-56A4-7326-045B-5E8E371F6AF2}"/>
          </ac:spMkLst>
        </pc:spChg>
        <pc:graphicFrameChg chg="modGraphic">
          <ac:chgData name="Gokulakrishnan S" userId="8cab961dd5a4933e" providerId="LiveId" clId="{5AB29BE8-E330-4793-B714-0FA1DBC64FB7}" dt="2024-12-24T12:35:22.671" v="14" actId="20577"/>
          <ac:graphicFrameMkLst>
            <pc:docMk/>
            <pc:sldMk cId="2406244729" sldId="410"/>
            <ac:graphicFrameMk id="5" creationId="{F5163414-17D5-0963-0987-C5EB2F455FD4}"/>
          </ac:graphicFrameMkLst>
        </pc:graphicFrameChg>
      </pc:sldChg>
    </pc:docChg>
  </pc:docChgLst>
  <pc:docChgLst>
    <pc:chgData name="Gokulakrishnan S" userId="8cab961dd5a4933e" providerId="LiveId" clId="{7E6BF1CB-B77F-4EFC-B270-300BC8511902}"/>
    <pc:docChg chg="undo redo custSel addSld modSld sldOrd modSection">
      <pc:chgData name="Gokulakrishnan S" userId="8cab961dd5a4933e" providerId="LiveId" clId="{7E6BF1CB-B77F-4EFC-B270-300BC8511902}" dt="2024-09-27T09:17:52.605" v="178"/>
      <pc:docMkLst>
        <pc:docMk/>
      </pc:docMkLst>
      <pc:sldChg chg="modSp mod">
        <pc:chgData name="Gokulakrishnan S" userId="8cab961dd5a4933e" providerId="LiveId" clId="{7E6BF1CB-B77F-4EFC-B270-300BC8511902}" dt="2024-09-27T09:15:51.488" v="171" actId="6549"/>
        <pc:sldMkLst>
          <pc:docMk/>
          <pc:sldMk cId="947194713" sldId="461"/>
        </pc:sldMkLst>
        <pc:spChg chg="mod">
          <ac:chgData name="Gokulakrishnan S" userId="8cab961dd5a4933e" providerId="LiveId" clId="{7E6BF1CB-B77F-4EFC-B270-300BC8511902}" dt="2024-09-27T09:14:28.641" v="165" actId="1076"/>
          <ac:spMkLst>
            <pc:docMk/>
            <pc:sldMk cId="947194713" sldId="461"/>
            <ac:spMk id="15" creationId="{00000000-0000-0000-0000-000000000000}"/>
          </ac:spMkLst>
        </pc:spChg>
        <pc:spChg chg="mod">
          <ac:chgData name="Gokulakrishnan S" userId="8cab961dd5a4933e" providerId="LiveId" clId="{7E6BF1CB-B77F-4EFC-B270-300BC8511902}" dt="2024-09-27T09:15:51.488" v="171" actId="6549"/>
          <ac:spMkLst>
            <pc:docMk/>
            <pc:sldMk cId="947194713" sldId="461"/>
            <ac:spMk id="16" creationId="{00000000-0000-0000-0000-000000000000}"/>
          </ac:spMkLst>
        </pc:spChg>
      </pc:sldChg>
      <pc:sldChg chg="modSp mod">
        <pc:chgData name="Gokulakrishnan S" userId="8cab961dd5a4933e" providerId="LiveId" clId="{7E6BF1CB-B77F-4EFC-B270-300BC8511902}" dt="2024-09-26T06:25:32.807" v="0" actId="20577"/>
        <pc:sldMkLst>
          <pc:docMk/>
          <pc:sldMk cId="1570089726" sldId="497"/>
        </pc:sldMkLst>
        <pc:spChg chg="mod">
          <ac:chgData name="Gokulakrishnan S" userId="8cab961dd5a4933e" providerId="LiveId" clId="{7E6BF1CB-B77F-4EFC-B270-300BC8511902}" dt="2024-09-26T06:25:32.807" v="0" actId="20577"/>
          <ac:spMkLst>
            <pc:docMk/>
            <pc:sldMk cId="1570089726" sldId="497"/>
            <ac:spMk id="16" creationId="{00000000-0000-0000-0000-000000000000}"/>
          </ac:spMkLst>
        </pc:spChg>
      </pc:sldChg>
      <pc:sldChg chg="modSp mod">
        <pc:chgData name="Gokulakrishnan S" userId="8cab961dd5a4933e" providerId="LiveId" clId="{7E6BF1CB-B77F-4EFC-B270-300BC8511902}" dt="2024-09-26T06:25:57.030" v="1" actId="113"/>
        <pc:sldMkLst>
          <pc:docMk/>
          <pc:sldMk cId="3881079137" sldId="498"/>
        </pc:sldMkLst>
        <pc:spChg chg="mod">
          <ac:chgData name="Gokulakrishnan S" userId="8cab961dd5a4933e" providerId="LiveId" clId="{7E6BF1CB-B77F-4EFC-B270-300BC8511902}" dt="2024-09-26T06:25:57.030" v="1" actId="113"/>
          <ac:spMkLst>
            <pc:docMk/>
            <pc:sldMk cId="3881079137" sldId="498"/>
            <ac:spMk id="16" creationId="{00000000-0000-0000-0000-000000000000}"/>
          </ac:spMkLst>
        </pc:spChg>
      </pc:sldChg>
      <pc:sldChg chg="modSp mod">
        <pc:chgData name="Gokulakrishnan S" userId="8cab961dd5a4933e" providerId="LiveId" clId="{7E6BF1CB-B77F-4EFC-B270-300BC8511902}" dt="2024-09-26T06:29:35.999" v="11" actId="1076"/>
        <pc:sldMkLst>
          <pc:docMk/>
          <pc:sldMk cId="284879026" sldId="509"/>
        </pc:sldMkLst>
        <pc:spChg chg="mod">
          <ac:chgData name="Gokulakrishnan S" userId="8cab961dd5a4933e" providerId="LiveId" clId="{7E6BF1CB-B77F-4EFC-B270-300BC8511902}" dt="2024-09-26T06:29:32.097" v="10" actId="1076"/>
          <ac:spMkLst>
            <pc:docMk/>
            <pc:sldMk cId="284879026" sldId="509"/>
            <ac:spMk id="15" creationId="{00000000-0000-0000-0000-000000000000}"/>
          </ac:spMkLst>
        </pc:spChg>
        <pc:spChg chg="mod">
          <ac:chgData name="Gokulakrishnan S" userId="8cab961dd5a4933e" providerId="LiveId" clId="{7E6BF1CB-B77F-4EFC-B270-300BC8511902}" dt="2024-09-26T06:29:35.999" v="11" actId="1076"/>
          <ac:spMkLst>
            <pc:docMk/>
            <pc:sldMk cId="284879026" sldId="509"/>
            <ac:spMk id="16" creationId="{00000000-0000-0000-0000-000000000000}"/>
          </ac:spMkLst>
        </pc:spChg>
      </pc:sldChg>
      <pc:sldChg chg="modSp mod">
        <pc:chgData name="Gokulakrishnan S" userId="8cab961dd5a4933e" providerId="LiveId" clId="{7E6BF1CB-B77F-4EFC-B270-300BC8511902}" dt="2024-09-26T06:29:58.226" v="18" actId="20577"/>
        <pc:sldMkLst>
          <pc:docMk/>
          <pc:sldMk cId="3063017873" sldId="510"/>
        </pc:sldMkLst>
        <pc:spChg chg="mod">
          <ac:chgData name="Gokulakrishnan S" userId="8cab961dd5a4933e" providerId="LiveId" clId="{7E6BF1CB-B77F-4EFC-B270-300BC8511902}" dt="2024-09-26T06:29:51.498" v="16" actId="1076"/>
          <ac:spMkLst>
            <pc:docMk/>
            <pc:sldMk cId="3063017873" sldId="510"/>
            <ac:spMk id="15" creationId="{00000000-0000-0000-0000-000000000000}"/>
          </ac:spMkLst>
        </pc:spChg>
        <pc:spChg chg="mod">
          <ac:chgData name="Gokulakrishnan S" userId="8cab961dd5a4933e" providerId="LiveId" clId="{7E6BF1CB-B77F-4EFC-B270-300BC8511902}" dt="2024-09-26T06:29:58.226" v="18" actId="20577"/>
          <ac:spMkLst>
            <pc:docMk/>
            <pc:sldMk cId="3063017873" sldId="510"/>
            <ac:spMk id="16" creationId="{00000000-0000-0000-0000-000000000000}"/>
          </ac:spMkLst>
        </pc:spChg>
      </pc:sldChg>
      <pc:sldChg chg="modSp mod">
        <pc:chgData name="Gokulakrishnan S" userId="8cab961dd5a4933e" providerId="LiveId" clId="{7E6BF1CB-B77F-4EFC-B270-300BC8511902}" dt="2024-09-26T06:30:21.726" v="25" actId="20577"/>
        <pc:sldMkLst>
          <pc:docMk/>
          <pc:sldMk cId="675101439" sldId="511"/>
        </pc:sldMkLst>
        <pc:spChg chg="mod">
          <ac:chgData name="Gokulakrishnan S" userId="8cab961dd5a4933e" providerId="LiveId" clId="{7E6BF1CB-B77F-4EFC-B270-300BC8511902}" dt="2024-09-26T06:30:06.200" v="20" actId="403"/>
          <ac:spMkLst>
            <pc:docMk/>
            <pc:sldMk cId="675101439" sldId="511"/>
            <ac:spMk id="15" creationId="{00000000-0000-0000-0000-000000000000}"/>
          </ac:spMkLst>
        </pc:spChg>
        <pc:spChg chg="mod">
          <ac:chgData name="Gokulakrishnan S" userId="8cab961dd5a4933e" providerId="LiveId" clId="{7E6BF1CB-B77F-4EFC-B270-300BC8511902}" dt="2024-09-26T06:30:21.726" v="25" actId="20577"/>
          <ac:spMkLst>
            <pc:docMk/>
            <pc:sldMk cId="675101439" sldId="511"/>
            <ac:spMk id="16" creationId="{00000000-0000-0000-0000-000000000000}"/>
          </ac:spMkLst>
        </pc:spChg>
      </pc:sldChg>
      <pc:sldChg chg="modSp mod">
        <pc:chgData name="Gokulakrishnan S" userId="8cab961dd5a4933e" providerId="LiveId" clId="{7E6BF1CB-B77F-4EFC-B270-300BC8511902}" dt="2024-09-26T06:30:54.293" v="35" actId="113"/>
        <pc:sldMkLst>
          <pc:docMk/>
          <pc:sldMk cId="2122527041" sldId="512"/>
        </pc:sldMkLst>
        <pc:spChg chg="mod">
          <ac:chgData name="Gokulakrishnan S" userId="8cab961dd5a4933e" providerId="LiveId" clId="{7E6BF1CB-B77F-4EFC-B270-300BC8511902}" dt="2024-09-26T06:30:32.425" v="28" actId="1076"/>
          <ac:spMkLst>
            <pc:docMk/>
            <pc:sldMk cId="2122527041" sldId="512"/>
            <ac:spMk id="15" creationId="{00000000-0000-0000-0000-000000000000}"/>
          </ac:spMkLst>
        </pc:spChg>
        <pc:spChg chg="mod">
          <ac:chgData name="Gokulakrishnan S" userId="8cab961dd5a4933e" providerId="LiveId" clId="{7E6BF1CB-B77F-4EFC-B270-300BC8511902}" dt="2024-09-26T06:30:54.293" v="35" actId="113"/>
          <ac:spMkLst>
            <pc:docMk/>
            <pc:sldMk cId="2122527041" sldId="512"/>
            <ac:spMk id="16" creationId="{00000000-0000-0000-0000-000000000000}"/>
          </ac:spMkLst>
        </pc:spChg>
      </pc:sldChg>
      <pc:sldChg chg="modSp mod">
        <pc:chgData name="Gokulakrishnan S" userId="8cab961dd5a4933e" providerId="LiveId" clId="{7E6BF1CB-B77F-4EFC-B270-300BC8511902}" dt="2024-09-26T06:31:12.984" v="40" actId="403"/>
        <pc:sldMkLst>
          <pc:docMk/>
          <pc:sldMk cId="2300469132" sldId="513"/>
        </pc:sldMkLst>
        <pc:spChg chg="mod">
          <ac:chgData name="Gokulakrishnan S" userId="8cab961dd5a4933e" providerId="LiveId" clId="{7E6BF1CB-B77F-4EFC-B270-300BC8511902}" dt="2024-09-26T06:31:09.168" v="38" actId="403"/>
          <ac:spMkLst>
            <pc:docMk/>
            <pc:sldMk cId="2300469132" sldId="513"/>
            <ac:spMk id="15" creationId="{00000000-0000-0000-0000-000000000000}"/>
          </ac:spMkLst>
        </pc:spChg>
        <pc:spChg chg="mod">
          <ac:chgData name="Gokulakrishnan S" userId="8cab961dd5a4933e" providerId="LiveId" clId="{7E6BF1CB-B77F-4EFC-B270-300BC8511902}" dt="2024-09-26T06:31:12.984" v="40" actId="403"/>
          <ac:spMkLst>
            <pc:docMk/>
            <pc:sldMk cId="2300469132" sldId="513"/>
            <ac:spMk id="16" creationId="{00000000-0000-0000-0000-000000000000}"/>
          </ac:spMkLst>
        </pc:spChg>
      </pc:sldChg>
      <pc:sldChg chg="modSp mod">
        <pc:chgData name="Gokulakrishnan S" userId="8cab961dd5a4933e" providerId="LiveId" clId="{7E6BF1CB-B77F-4EFC-B270-300BC8511902}" dt="2024-09-26T06:31:32.033" v="46" actId="403"/>
        <pc:sldMkLst>
          <pc:docMk/>
          <pc:sldMk cId="3429001156" sldId="514"/>
        </pc:sldMkLst>
        <pc:spChg chg="mod">
          <ac:chgData name="Gokulakrishnan S" userId="8cab961dd5a4933e" providerId="LiveId" clId="{7E6BF1CB-B77F-4EFC-B270-300BC8511902}" dt="2024-09-26T06:31:26.999" v="43" actId="403"/>
          <ac:spMkLst>
            <pc:docMk/>
            <pc:sldMk cId="3429001156" sldId="514"/>
            <ac:spMk id="15" creationId="{00000000-0000-0000-0000-000000000000}"/>
          </ac:spMkLst>
        </pc:spChg>
        <pc:spChg chg="mod">
          <ac:chgData name="Gokulakrishnan S" userId="8cab961dd5a4933e" providerId="LiveId" clId="{7E6BF1CB-B77F-4EFC-B270-300BC8511902}" dt="2024-09-26T06:31:32.033" v="46" actId="403"/>
          <ac:spMkLst>
            <pc:docMk/>
            <pc:sldMk cId="3429001156" sldId="514"/>
            <ac:spMk id="16" creationId="{00000000-0000-0000-0000-000000000000}"/>
          </ac:spMkLst>
        </pc:spChg>
      </pc:sldChg>
      <pc:sldChg chg="modSp mod">
        <pc:chgData name="Gokulakrishnan S" userId="8cab961dd5a4933e" providerId="LiveId" clId="{7E6BF1CB-B77F-4EFC-B270-300BC8511902}" dt="2024-09-26T06:32:34.280" v="54" actId="113"/>
        <pc:sldMkLst>
          <pc:docMk/>
          <pc:sldMk cId="3137170031" sldId="515"/>
        </pc:sldMkLst>
        <pc:spChg chg="mod">
          <ac:chgData name="Gokulakrishnan S" userId="8cab961dd5a4933e" providerId="LiveId" clId="{7E6BF1CB-B77F-4EFC-B270-300BC8511902}" dt="2024-09-26T06:32:13.680" v="50" actId="403"/>
          <ac:spMkLst>
            <pc:docMk/>
            <pc:sldMk cId="3137170031" sldId="515"/>
            <ac:spMk id="15" creationId="{00000000-0000-0000-0000-000000000000}"/>
          </ac:spMkLst>
        </pc:spChg>
        <pc:spChg chg="mod">
          <ac:chgData name="Gokulakrishnan S" userId="8cab961dd5a4933e" providerId="LiveId" clId="{7E6BF1CB-B77F-4EFC-B270-300BC8511902}" dt="2024-09-26T06:32:34.280" v="54" actId="113"/>
          <ac:spMkLst>
            <pc:docMk/>
            <pc:sldMk cId="3137170031" sldId="515"/>
            <ac:spMk id="16" creationId="{00000000-0000-0000-0000-000000000000}"/>
          </ac:spMkLst>
        </pc:spChg>
      </pc:sldChg>
      <pc:sldChg chg="modSp mod">
        <pc:chgData name="Gokulakrishnan S" userId="8cab961dd5a4933e" providerId="LiveId" clId="{7E6BF1CB-B77F-4EFC-B270-300BC8511902}" dt="2024-09-26T06:32:51.891" v="60" actId="6549"/>
        <pc:sldMkLst>
          <pc:docMk/>
          <pc:sldMk cId="4023078296" sldId="516"/>
        </pc:sldMkLst>
        <pc:spChg chg="mod">
          <ac:chgData name="Gokulakrishnan S" userId="8cab961dd5a4933e" providerId="LiveId" clId="{7E6BF1CB-B77F-4EFC-B270-300BC8511902}" dt="2024-09-26T06:32:42.636" v="57" actId="403"/>
          <ac:spMkLst>
            <pc:docMk/>
            <pc:sldMk cId="4023078296" sldId="516"/>
            <ac:spMk id="15" creationId="{00000000-0000-0000-0000-000000000000}"/>
          </ac:spMkLst>
        </pc:spChg>
        <pc:spChg chg="mod">
          <ac:chgData name="Gokulakrishnan S" userId="8cab961dd5a4933e" providerId="LiveId" clId="{7E6BF1CB-B77F-4EFC-B270-300BC8511902}" dt="2024-09-26T06:32:51.891" v="60" actId="6549"/>
          <ac:spMkLst>
            <pc:docMk/>
            <pc:sldMk cId="4023078296" sldId="516"/>
            <ac:spMk id="16" creationId="{00000000-0000-0000-0000-000000000000}"/>
          </ac:spMkLst>
        </pc:spChg>
      </pc:sldChg>
      <pc:sldChg chg="modSp mod">
        <pc:chgData name="Gokulakrishnan S" userId="8cab961dd5a4933e" providerId="LiveId" clId="{7E6BF1CB-B77F-4EFC-B270-300BC8511902}" dt="2024-09-26T06:33:37.964" v="74" actId="6549"/>
        <pc:sldMkLst>
          <pc:docMk/>
          <pc:sldMk cId="2879331586" sldId="517"/>
        </pc:sldMkLst>
        <pc:spChg chg="mod">
          <ac:chgData name="Gokulakrishnan S" userId="8cab961dd5a4933e" providerId="LiveId" clId="{7E6BF1CB-B77F-4EFC-B270-300BC8511902}" dt="2024-09-26T06:33:01.320" v="63" actId="403"/>
          <ac:spMkLst>
            <pc:docMk/>
            <pc:sldMk cId="2879331586" sldId="517"/>
            <ac:spMk id="15" creationId="{00000000-0000-0000-0000-000000000000}"/>
          </ac:spMkLst>
        </pc:spChg>
        <pc:spChg chg="mod">
          <ac:chgData name="Gokulakrishnan S" userId="8cab961dd5a4933e" providerId="LiveId" clId="{7E6BF1CB-B77F-4EFC-B270-300BC8511902}" dt="2024-09-26T06:33:37.964" v="74" actId="6549"/>
          <ac:spMkLst>
            <pc:docMk/>
            <pc:sldMk cId="2879331586" sldId="517"/>
            <ac:spMk id="16" creationId="{00000000-0000-0000-0000-000000000000}"/>
          </ac:spMkLst>
        </pc:spChg>
      </pc:sldChg>
      <pc:sldChg chg="modSp mod">
        <pc:chgData name="Gokulakrishnan S" userId="8cab961dd5a4933e" providerId="LiveId" clId="{7E6BF1CB-B77F-4EFC-B270-300BC8511902}" dt="2024-09-26T06:33:57.599" v="81" actId="6549"/>
        <pc:sldMkLst>
          <pc:docMk/>
          <pc:sldMk cId="3460386585" sldId="518"/>
        </pc:sldMkLst>
        <pc:spChg chg="mod">
          <ac:chgData name="Gokulakrishnan S" userId="8cab961dd5a4933e" providerId="LiveId" clId="{7E6BF1CB-B77F-4EFC-B270-300BC8511902}" dt="2024-09-26T06:33:46.870" v="77" actId="403"/>
          <ac:spMkLst>
            <pc:docMk/>
            <pc:sldMk cId="3460386585" sldId="518"/>
            <ac:spMk id="15" creationId="{00000000-0000-0000-0000-000000000000}"/>
          </ac:spMkLst>
        </pc:spChg>
        <pc:spChg chg="mod">
          <ac:chgData name="Gokulakrishnan S" userId="8cab961dd5a4933e" providerId="LiveId" clId="{7E6BF1CB-B77F-4EFC-B270-300BC8511902}" dt="2024-09-26T06:33:57.599" v="81" actId="6549"/>
          <ac:spMkLst>
            <pc:docMk/>
            <pc:sldMk cId="3460386585" sldId="518"/>
            <ac:spMk id="16" creationId="{00000000-0000-0000-0000-000000000000}"/>
          </ac:spMkLst>
        </pc:spChg>
      </pc:sldChg>
      <pc:sldChg chg="modSp mod">
        <pc:chgData name="Gokulakrishnan S" userId="8cab961dd5a4933e" providerId="LiveId" clId="{7E6BF1CB-B77F-4EFC-B270-300BC8511902}" dt="2024-09-26T06:34:11.816" v="87" actId="1076"/>
        <pc:sldMkLst>
          <pc:docMk/>
          <pc:sldMk cId="2157485591" sldId="519"/>
        </pc:sldMkLst>
        <pc:spChg chg="mod">
          <ac:chgData name="Gokulakrishnan S" userId="8cab961dd5a4933e" providerId="LiveId" clId="{7E6BF1CB-B77F-4EFC-B270-300BC8511902}" dt="2024-09-26T06:34:06.400" v="84" actId="403"/>
          <ac:spMkLst>
            <pc:docMk/>
            <pc:sldMk cId="2157485591" sldId="519"/>
            <ac:spMk id="15" creationId="{00000000-0000-0000-0000-000000000000}"/>
          </ac:spMkLst>
        </pc:spChg>
        <pc:spChg chg="mod">
          <ac:chgData name="Gokulakrishnan S" userId="8cab961dd5a4933e" providerId="LiveId" clId="{7E6BF1CB-B77F-4EFC-B270-300BC8511902}" dt="2024-09-26T06:34:11.816" v="87" actId="1076"/>
          <ac:spMkLst>
            <pc:docMk/>
            <pc:sldMk cId="2157485591" sldId="519"/>
            <ac:spMk id="16" creationId="{00000000-0000-0000-0000-000000000000}"/>
          </ac:spMkLst>
        </pc:spChg>
      </pc:sldChg>
      <pc:sldChg chg="modSp mod">
        <pc:chgData name="Gokulakrishnan S" userId="8cab961dd5a4933e" providerId="LiveId" clId="{7E6BF1CB-B77F-4EFC-B270-300BC8511902}" dt="2024-09-26T06:34:36.119" v="93" actId="1076"/>
        <pc:sldMkLst>
          <pc:docMk/>
          <pc:sldMk cId="2008807310" sldId="522"/>
        </pc:sldMkLst>
        <pc:spChg chg="mod">
          <ac:chgData name="Gokulakrishnan S" userId="8cab961dd5a4933e" providerId="LiveId" clId="{7E6BF1CB-B77F-4EFC-B270-300BC8511902}" dt="2024-09-26T06:34:30.428" v="90" actId="1076"/>
          <ac:spMkLst>
            <pc:docMk/>
            <pc:sldMk cId="2008807310" sldId="522"/>
            <ac:spMk id="15" creationId="{00000000-0000-0000-0000-000000000000}"/>
          </ac:spMkLst>
        </pc:spChg>
        <pc:spChg chg="mod">
          <ac:chgData name="Gokulakrishnan S" userId="8cab961dd5a4933e" providerId="LiveId" clId="{7E6BF1CB-B77F-4EFC-B270-300BC8511902}" dt="2024-09-26T06:34:36.119" v="93" actId="1076"/>
          <ac:spMkLst>
            <pc:docMk/>
            <pc:sldMk cId="2008807310" sldId="522"/>
            <ac:spMk id="16" creationId="{00000000-0000-0000-0000-000000000000}"/>
          </ac:spMkLst>
        </pc:spChg>
      </pc:sldChg>
      <pc:sldChg chg="addSp delSp modSp mod">
        <pc:chgData name="Gokulakrishnan S" userId="8cab961dd5a4933e" providerId="LiveId" clId="{7E6BF1CB-B77F-4EFC-B270-300BC8511902}" dt="2024-09-26T06:35:21.152" v="112" actId="6549"/>
        <pc:sldMkLst>
          <pc:docMk/>
          <pc:sldMk cId="3593051937" sldId="523"/>
        </pc:sldMkLst>
        <pc:spChg chg="mod">
          <ac:chgData name="Gokulakrishnan S" userId="8cab961dd5a4933e" providerId="LiveId" clId="{7E6BF1CB-B77F-4EFC-B270-300BC8511902}" dt="2024-09-26T06:34:45.030" v="96" actId="403"/>
          <ac:spMkLst>
            <pc:docMk/>
            <pc:sldMk cId="3593051937" sldId="523"/>
            <ac:spMk id="15" creationId="{00000000-0000-0000-0000-000000000000}"/>
          </ac:spMkLst>
        </pc:spChg>
        <pc:spChg chg="mod">
          <ac:chgData name="Gokulakrishnan S" userId="8cab961dd5a4933e" providerId="LiveId" clId="{7E6BF1CB-B77F-4EFC-B270-300BC8511902}" dt="2024-09-26T06:35:21.152" v="112" actId="6549"/>
          <ac:spMkLst>
            <pc:docMk/>
            <pc:sldMk cId="3593051937" sldId="523"/>
            <ac:spMk id="16" creationId="{00000000-0000-0000-0000-000000000000}"/>
          </ac:spMkLst>
        </pc:spChg>
      </pc:sldChg>
      <pc:sldChg chg="modSp mod">
        <pc:chgData name="Gokulakrishnan S" userId="8cab961dd5a4933e" providerId="LiveId" clId="{7E6BF1CB-B77F-4EFC-B270-300BC8511902}" dt="2024-09-26T06:35:51.703" v="115" actId="1076"/>
        <pc:sldMkLst>
          <pc:docMk/>
          <pc:sldMk cId="872272973" sldId="524"/>
        </pc:sldMkLst>
        <pc:spChg chg="mod">
          <ac:chgData name="Gokulakrishnan S" userId="8cab961dd5a4933e" providerId="LiveId" clId="{7E6BF1CB-B77F-4EFC-B270-300BC8511902}" dt="2024-09-26T06:35:51.703" v="115" actId="1076"/>
          <ac:spMkLst>
            <pc:docMk/>
            <pc:sldMk cId="872272973" sldId="524"/>
            <ac:spMk id="16" creationId="{00000000-0000-0000-0000-000000000000}"/>
          </ac:spMkLst>
        </pc:spChg>
      </pc:sldChg>
      <pc:sldChg chg="modSp mod">
        <pc:chgData name="Gokulakrishnan S" userId="8cab961dd5a4933e" providerId="LiveId" clId="{7E6BF1CB-B77F-4EFC-B270-300BC8511902}" dt="2024-09-26T06:36:01.394" v="118" actId="1076"/>
        <pc:sldMkLst>
          <pc:docMk/>
          <pc:sldMk cId="420734297" sldId="525"/>
        </pc:sldMkLst>
        <pc:spChg chg="mod">
          <ac:chgData name="Gokulakrishnan S" userId="8cab961dd5a4933e" providerId="LiveId" clId="{7E6BF1CB-B77F-4EFC-B270-300BC8511902}" dt="2024-09-26T06:36:01.394" v="118" actId="1076"/>
          <ac:spMkLst>
            <pc:docMk/>
            <pc:sldMk cId="420734297" sldId="525"/>
            <ac:spMk id="16" creationId="{00000000-0000-0000-0000-000000000000}"/>
          </ac:spMkLst>
        </pc:spChg>
      </pc:sldChg>
      <pc:sldChg chg="modSp mod">
        <pc:chgData name="Gokulakrishnan S" userId="8cab961dd5a4933e" providerId="LiveId" clId="{7E6BF1CB-B77F-4EFC-B270-300BC8511902}" dt="2024-09-26T06:36:11.580" v="122" actId="6549"/>
        <pc:sldMkLst>
          <pc:docMk/>
          <pc:sldMk cId="2229337467" sldId="526"/>
        </pc:sldMkLst>
        <pc:spChg chg="mod">
          <ac:chgData name="Gokulakrishnan S" userId="8cab961dd5a4933e" providerId="LiveId" clId="{7E6BF1CB-B77F-4EFC-B270-300BC8511902}" dt="2024-09-26T06:36:11.580" v="122" actId="6549"/>
          <ac:spMkLst>
            <pc:docMk/>
            <pc:sldMk cId="2229337467" sldId="526"/>
            <ac:spMk id="16" creationId="{00000000-0000-0000-0000-000000000000}"/>
          </ac:spMkLst>
        </pc:spChg>
      </pc:sldChg>
      <pc:sldChg chg="modSp mod">
        <pc:chgData name="Gokulakrishnan S" userId="8cab961dd5a4933e" providerId="LiveId" clId="{7E6BF1CB-B77F-4EFC-B270-300BC8511902}" dt="2024-09-26T06:37:16.991" v="135" actId="14100"/>
        <pc:sldMkLst>
          <pc:docMk/>
          <pc:sldMk cId="2156417172" sldId="527"/>
        </pc:sldMkLst>
        <pc:spChg chg="mod">
          <ac:chgData name="Gokulakrishnan S" userId="8cab961dd5a4933e" providerId="LiveId" clId="{7E6BF1CB-B77F-4EFC-B270-300BC8511902}" dt="2024-09-26T06:37:16.991" v="135" actId="14100"/>
          <ac:spMkLst>
            <pc:docMk/>
            <pc:sldMk cId="2156417172" sldId="527"/>
            <ac:spMk id="16" creationId="{00000000-0000-0000-0000-000000000000}"/>
          </ac:spMkLst>
        </pc:spChg>
      </pc:sldChg>
      <pc:sldChg chg="modSp mod">
        <pc:chgData name="Gokulakrishnan S" userId="8cab961dd5a4933e" providerId="LiveId" clId="{7E6BF1CB-B77F-4EFC-B270-300BC8511902}" dt="2024-09-26T06:36:47.078" v="129" actId="113"/>
        <pc:sldMkLst>
          <pc:docMk/>
          <pc:sldMk cId="1485996142" sldId="528"/>
        </pc:sldMkLst>
        <pc:spChg chg="mod">
          <ac:chgData name="Gokulakrishnan S" userId="8cab961dd5a4933e" providerId="LiveId" clId="{7E6BF1CB-B77F-4EFC-B270-300BC8511902}" dt="2024-09-26T06:36:47.078" v="129" actId="113"/>
          <ac:spMkLst>
            <pc:docMk/>
            <pc:sldMk cId="1485996142" sldId="528"/>
            <ac:spMk id="16" creationId="{00000000-0000-0000-0000-000000000000}"/>
          </ac:spMkLst>
        </pc:spChg>
      </pc:sldChg>
      <pc:sldChg chg="modSp mod">
        <pc:chgData name="Gokulakrishnan S" userId="8cab961dd5a4933e" providerId="LiveId" clId="{7E6BF1CB-B77F-4EFC-B270-300BC8511902}" dt="2024-09-26T06:36:37.086" v="126" actId="403"/>
        <pc:sldMkLst>
          <pc:docMk/>
          <pc:sldMk cId="4231962343" sldId="529"/>
        </pc:sldMkLst>
        <pc:spChg chg="mod">
          <ac:chgData name="Gokulakrishnan S" userId="8cab961dd5a4933e" providerId="LiveId" clId="{7E6BF1CB-B77F-4EFC-B270-300BC8511902}" dt="2024-09-26T06:36:37.086" v="126" actId="403"/>
          <ac:spMkLst>
            <pc:docMk/>
            <pc:sldMk cId="4231962343" sldId="529"/>
            <ac:spMk id="16" creationId="{00000000-0000-0000-0000-000000000000}"/>
          </ac:spMkLst>
        </pc:spChg>
      </pc:sldChg>
      <pc:sldChg chg="modSp mod">
        <pc:chgData name="Gokulakrishnan S" userId="8cab961dd5a4933e" providerId="LiveId" clId="{7E6BF1CB-B77F-4EFC-B270-300BC8511902}" dt="2024-09-26T06:36:30.914" v="124" actId="1076"/>
        <pc:sldMkLst>
          <pc:docMk/>
          <pc:sldMk cId="3209852198" sldId="530"/>
        </pc:sldMkLst>
        <pc:spChg chg="mod">
          <ac:chgData name="Gokulakrishnan S" userId="8cab961dd5a4933e" providerId="LiveId" clId="{7E6BF1CB-B77F-4EFC-B270-300BC8511902}" dt="2024-09-26T06:36:30.914" v="124" actId="1076"/>
          <ac:spMkLst>
            <pc:docMk/>
            <pc:sldMk cId="3209852198" sldId="530"/>
            <ac:spMk id="16" creationId="{00000000-0000-0000-0000-000000000000}"/>
          </ac:spMkLst>
        </pc:spChg>
      </pc:sldChg>
      <pc:sldChg chg="modSp add mod">
        <pc:chgData name="Gokulakrishnan S" userId="8cab961dd5a4933e" providerId="LiveId" clId="{7E6BF1CB-B77F-4EFC-B270-300BC8511902}" dt="2024-09-26T06:37:31.545" v="139" actId="1076"/>
        <pc:sldMkLst>
          <pc:docMk/>
          <pc:sldMk cId="2317695280" sldId="533"/>
        </pc:sldMkLst>
        <pc:spChg chg="mod">
          <ac:chgData name="Gokulakrishnan S" userId="8cab961dd5a4933e" providerId="LiveId" clId="{7E6BF1CB-B77F-4EFC-B270-300BC8511902}" dt="2024-09-26T06:37:31.545" v="139" actId="1076"/>
          <ac:spMkLst>
            <pc:docMk/>
            <pc:sldMk cId="2317695280" sldId="533"/>
            <ac:spMk id="16" creationId="{00000000-0000-0000-0000-000000000000}"/>
          </ac:spMkLst>
        </pc:spChg>
      </pc:sldChg>
      <pc:sldChg chg="modSp add mod">
        <pc:chgData name="Gokulakrishnan S" userId="8cab961dd5a4933e" providerId="LiveId" clId="{7E6BF1CB-B77F-4EFC-B270-300BC8511902}" dt="2024-09-27T09:04:28.575" v="144" actId="1076"/>
        <pc:sldMkLst>
          <pc:docMk/>
          <pc:sldMk cId="3245062455" sldId="534"/>
        </pc:sldMkLst>
        <pc:spChg chg="mod">
          <ac:chgData name="Gokulakrishnan S" userId="8cab961dd5a4933e" providerId="LiveId" clId="{7E6BF1CB-B77F-4EFC-B270-300BC8511902}" dt="2024-09-27T09:04:28.575" v="144" actId="1076"/>
          <ac:spMkLst>
            <pc:docMk/>
            <pc:sldMk cId="3245062455" sldId="534"/>
            <ac:spMk id="16" creationId="{00000000-0000-0000-0000-000000000000}"/>
          </ac:spMkLst>
        </pc:spChg>
      </pc:sldChg>
      <pc:sldChg chg="addSp delSp modSp add mod">
        <pc:chgData name="Gokulakrishnan S" userId="8cab961dd5a4933e" providerId="LiveId" clId="{7E6BF1CB-B77F-4EFC-B270-300BC8511902}" dt="2024-09-27T09:04:48.014" v="148" actId="1076"/>
        <pc:sldMkLst>
          <pc:docMk/>
          <pc:sldMk cId="4278066684" sldId="535"/>
        </pc:sldMkLst>
        <pc:picChg chg="add mod">
          <ac:chgData name="Gokulakrishnan S" userId="8cab961dd5a4933e" providerId="LiveId" clId="{7E6BF1CB-B77F-4EFC-B270-300BC8511902}" dt="2024-09-27T09:04:48.014" v="148" actId="1076"/>
          <ac:picMkLst>
            <pc:docMk/>
            <pc:sldMk cId="4278066684" sldId="535"/>
            <ac:picMk id="5" creationId="{53380935-5044-150B-FC93-9E5C16495CEF}"/>
          </ac:picMkLst>
        </pc:picChg>
      </pc:sldChg>
      <pc:sldChg chg="modSp add mod ord">
        <pc:chgData name="Gokulakrishnan S" userId="8cab961dd5a4933e" providerId="LiveId" clId="{7E6BF1CB-B77F-4EFC-B270-300BC8511902}" dt="2024-09-27T09:17:52.605" v="178"/>
        <pc:sldMkLst>
          <pc:docMk/>
          <pc:sldMk cId="4034089697" sldId="536"/>
        </pc:sldMkLst>
        <pc:spChg chg="mod">
          <ac:chgData name="Gokulakrishnan S" userId="8cab961dd5a4933e" providerId="LiveId" clId="{7E6BF1CB-B77F-4EFC-B270-300BC8511902}" dt="2024-09-27T09:17:52.605" v="178"/>
          <ac:spMkLst>
            <pc:docMk/>
            <pc:sldMk cId="4034089697" sldId="536"/>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2991F-0C74-4D56-8653-D27676F32C4A}" type="datetimeFigureOut">
              <a:rPr lang="en-US" smtClean="0"/>
              <a:t>12/24/2024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D6887-7E9F-4B67-BE36-987C9D1DCDDB}" type="slidenum">
              <a:rPr lang="en-US" smtClean="0"/>
              <a:t>‹#›</a:t>
            </a:fld>
            <a:endParaRPr lang="en-US"/>
          </a:p>
        </p:txBody>
      </p:sp>
    </p:spTree>
    <p:extLst>
      <p:ext uri="{BB962C8B-B14F-4D97-AF65-F5344CB8AC3E}">
        <p14:creationId xmlns:p14="http://schemas.microsoft.com/office/powerpoint/2010/main" val="47256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a:t>
            </a:fld>
            <a:endParaRPr lang="en-US"/>
          </a:p>
        </p:txBody>
      </p:sp>
    </p:spTree>
    <p:extLst>
      <p:ext uri="{BB962C8B-B14F-4D97-AF65-F5344CB8AC3E}">
        <p14:creationId xmlns:p14="http://schemas.microsoft.com/office/powerpoint/2010/main" val="608523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10</a:t>
            </a:fld>
            <a:endParaRPr lang="en-US"/>
          </a:p>
        </p:txBody>
      </p:sp>
    </p:spTree>
    <p:extLst>
      <p:ext uri="{BB962C8B-B14F-4D97-AF65-F5344CB8AC3E}">
        <p14:creationId xmlns:p14="http://schemas.microsoft.com/office/powerpoint/2010/main" val="328469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11</a:t>
            </a:fld>
            <a:endParaRPr lang="en-US"/>
          </a:p>
        </p:txBody>
      </p:sp>
    </p:spTree>
    <p:extLst>
      <p:ext uri="{BB962C8B-B14F-4D97-AF65-F5344CB8AC3E}">
        <p14:creationId xmlns:p14="http://schemas.microsoft.com/office/powerpoint/2010/main" val="157222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12</a:t>
            </a:fld>
            <a:endParaRPr lang="en-US"/>
          </a:p>
        </p:txBody>
      </p:sp>
    </p:spTree>
    <p:extLst>
      <p:ext uri="{BB962C8B-B14F-4D97-AF65-F5344CB8AC3E}">
        <p14:creationId xmlns:p14="http://schemas.microsoft.com/office/powerpoint/2010/main" val="355215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13</a:t>
            </a:fld>
            <a:endParaRPr lang="en-US"/>
          </a:p>
        </p:txBody>
      </p:sp>
    </p:spTree>
    <p:extLst>
      <p:ext uri="{BB962C8B-B14F-4D97-AF65-F5344CB8AC3E}">
        <p14:creationId xmlns:p14="http://schemas.microsoft.com/office/powerpoint/2010/main" val="371621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14</a:t>
            </a:fld>
            <a:endParaRPr lang="en-US"/>
          </a:p>
        </p:txBody>
      </p:sp>
    </p:spTree>
    <p:extLst>
      <p:ext uri="{BB962C8B-B14F-4D97-AF65-F5344CB8AC3E}">
        <p14:creationId xmlns:p14="http://schemas.microsoft.com/office/powerpoint/2010/main" val="289618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15</a:t>
            </a:fld>
            <a:endParaRPr lang="en-US"/>
          </a:p>
        </p:txBody>
      </p:sp>
    </p:spTree>
    <p:extLst>
      <p:ext uri="{BB962C8B-B14F-4D97-AF65-F5344CB8AC3E}">
        <p14:creationId xmlns:p14="http://schemas.microsoft.com/office/powerpoint/2010/main" val="318084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16</a:t>
            </a:fld>
            <a:endParaRPr lang="en-US"/>
          </a:p>
        </p:txBody>
      </p:sp>
    </p:spTree>
    <p:extLst>
      <p:ext uri="{BB962C8B-B14F-4D97-AF65-F5344CB8AC3E}">
        <p14:creationId xmlns:p14="http://schemas.microsoft.com/office/powerpoint/2010/main" val="24064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17</a:t>
            </a:fld>
            <a:endParaRPr lang="en-US"/>
          </a:p>
        </p:txBody>
      </p:sp>
    </p:spTree>
    <p:extLst>
      <p:ext uri="{BB962C8B-B14F-4D97-AF65-F5344CB8AC3E}">
        <p14:creationId xmlns:p14="http://schemas.microsoft.com/office/powerpoint/2010/main" val="286353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18</a:t>
            </a:fld>
            <a:endParaRPr lang="en-US"/>
          </a:p>
        </p:txBody>
      </p:sp>
    </p:spTree>
    <p:extLst>
      <p:ext uri="{BB962C8B-B14F-4D97-AF65-F5344CB8AC3E}">
        <p14:creationId xmlns:p14="http://schemas.microsoft.com/office/powerpoint/2010/main" val="336250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19</a:t>
            </a:fld>
            <a:endParaRPr lang="en-US"/>
          </a:p>
        </p:txBody>
      </p:sp>
    </p:spTree>
    <p:extLst>
      <p:ext uri="{BB962C8B-B14F-4D97-AF65-F5344CB8AC3E}">
        <p14:creationId xmlns:p14="http://schemas.microsoft.com/office/powerpoint/2010/main" val="91749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a:t>
            </a:fld>
            <a:endParaRPr lang="en-US"/>
          </a:p>
        </p:txBody>
      </p:sp>
    </p:spTree>
    <p:extLst>
      <p:ext uri="{BB962C8B-B14F-4D97-AF65-F5344CB8AC3E}">
        <p14:creationId xmlns:p14="http://schemas.microsoft.com/office/powerpoint/2010/main" val="2848279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20</a:t>
            </a:fld>
            <a:endParaRPr lang="en-US"/>
          </a:p>
        </p:txBody>
      </p:sp>
    </p:spTree>
    <p:extLst>
      <p:ext uri="{BB962C8B-B14F-4D97-AF65-F5344CB8AC3E}">
        <p14:creationId xmlns:p14="http://schemas.microsoft.com/office/powerpoint/2010/main" val="123059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21</a:t>
            </a:fld>
            <a:endParaRPr lang="en-US"/>
          </a:p>
        </p:txBody>
      </p:sp>
    </p:spTree>
    <p:extLst>
      <p:ext uri="{BB962C8B-B14F-4D97-AF65-F5344CB8AC3E}">
        <p14:creationId xmlns:p14="http://schemas.microsoft.com/office/powerpoint/2010/main" val="46915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22</a:t>
            </a:fld>
            <a:endParaRPr lang="en-US"/>
          </a:p>
        </p:txBody>
      </p:sp>
    </p:spTree>
    <p:extLst>
      <p:ext uri="{BB962C8B-B14F-4D97-AF65-F5344CB8AC3E}">
        <p14:creationId xmlns:p14="http://schemas.microsoft.com/office/powerpoint/2010/main" val="167284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23</a:t>
            </a:fld>
            <a:endParaRPr lang="en-US"/>
          </a:p>
        </p:txBody>
      </p:sp>
    </p:spTree>
    <p:extLst>
      <p:ext uri="{BB962C8B-B14F-4D97-AF65-F5344CB8AC3E}">
        <p14:creationId xmlns:p14="http://schemas.microsoft.com/office/powerpoint/2010/main" val="2924236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24</a:t>
            </a:fld>
            <a:endParaRPr lang="en-US"/>
          </a:p>
        </p:txBody>
      </p:sp>
    </p:spTree>
    <p:extLst>
      <p:ext uri="{BB962C8B-B14F-4D97-AF65-F5344CB8AC3E}">
        <p14:creationId xmlns:p14="http://schemas.microsoft.com/office/powerpoint/2010/main" val="1946187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25</a:t>
            </a:fld>
            <a:endParaRPr lang="en-US"/>
          </a:p>
        </p:txBody>
      </p:sp>
    </p:spTree>
    <p:extLst>
      <p:ext uri="{BB962C8B-B14F-4D97-AF65-F5344CB8AC3E}">
        <p14:creationId xmlns:p14="http://schemas.microsoft.com/office/powerpoint/2010/main" val="181335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26</a:t>
            </a:fld>
            <a:endParaRPr lang="en-US"/>
          </a:p>
        </p:txBody>
      </p:sp>
    </p:spTree>
    <p:extLst>
      <p:ext uri="{BB962C8B-B14F-4D97-AF65-F5344CB8AC3E}">
        <p14:creationId xmlns:p14="http://schemas.microsoft.com/office/powerpoint/2010/main" val="6568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27</a:t>
            </a:fld>
            <a:endParaRPr lang="en-US"/>
          </a:p>
        </p:txBody>
      </p:sp>
    </p:spTree>
    <p:extLst>
      <p:ext uri="{BB962C8B-B14F-4D97-AF65-F5344CB8AC3E}">
        <p14:creationId xmlns:p14="http://schemas.microsoft.com/office/powerpoint/2010/main" val="2893276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28</a:t>
            </a:fld>
            <a:endParaRPr lang="en-US"/>
          </a:p>
        </p:txBody>
      </p:sp>
    </p:spTree>
    <p:extLst>
      <p:ext uri="{BB962C8B-B14F-4D97-AF65-F5344CB8AC3E}">
        <p14:creationId xmlns:p14="http://schemas.microsoft.com/office/powerpoint/2010/main" val="782604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29</a:t>
            </a:fld>
            <a:endParaRPr lang="en-US"/>
          </a:p>
        </p:txBody>
      </p:sp>
    </p:spTree>
    <p:extLst>
      <p:ext uri="{BB962C8B-B14F-4D97-AF65-F5344CB8AC3E}">
        <p14:creationId xmlns:p14="http://schemas.microsoft.com/office/powerpoint/2010/main" val="183810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a:t>
            </a:fld>
            <a:endParaRPr lang="en-US"/>
          </a:p>
        </p:txBody>
      </p:sp>
    </p:spTree>
    <p:extLst>
      <p:ext uri="{BB962C8B-B14F-4D97-AF65-F5344CB8AC3E}">
        <p14:creationId xmlns:p14="http://schemas.microsoft.com/office/powerpoint/2010/main" val="1235851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30</a:t>
            </a:fld>
            <a:endParaRPr lang="en-US"/>
          </a:p>
        </p:txBody>
      </p:sp>
    </p:spTree>
    <p:extLst>
      <p:ext uri="{BB962C8B-B14F-4D97-AF65-F5344CB8AC3E}">
        <p14:creationId xmlns:p14="http://schemas.microsoft.com/office/powerpoint/2010/main" val="744022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31</a:t>
            </a:fld>
            <a:endParaRPr lang="en-US"/>
          </a:p>
        </p:txBody>
      </p:sp>
    </p:spTree>
    <p:extLst>
      <p:ext uri="{BB962C8B-B14F-4D97-AF65-F5344CB8AC3E}">
        <p14:creationId xmlns:p14="http://schemas.microsoft.com/office/powerpoint/2010/main" val="1305262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32</a:t>
            </a:fld>
            <a:endParaRPr lang="en-US"/>
          </a:p>
        </p:txBody>
      </p:sp>
    </p:spTree>
    <p:extLst>
      <p:ext uri="{BB962C8B-B14F-4D97-AF65-F5344CB8AC3E}">
        <p14:creationId xmlns:p14="http://schemas.microsoft.com/office/powerpoint/2010/main" val="741392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33</a:t>
            </a:fld>
            <a:endParaRPr lang="en-US"/>
          </a:p>
        </p:txBody>
      </p:sp>
    </p:spTree>
    <p:extLst>
      <p:ext uri="{BB962C8B-B14F-4D97-AF65-F5344CB8AC3E}">
        <p14:creationId xmlns:p14="http://schemas.microsoft.com/office/powerpoint/2010/main" val="46302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34</a:t>
            </a:fld>
            <a:endParaRPr lang="en-US"/>
          </a:p>
        </p:txBody>
      </p:sp>
    </p:spTree>
    <p:extLst>
      <p:ext uri="{BB962C8B-B14F-4D97-AF65-F5344CB8AC3E}">
        <p14:creationId xmlns:p14="http://schemas.microsoft.com/office/powerpoint/2010/main" val="2217027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35</a:t>
            </a:fld>
            <a:endParaRPr lang="en-US"/>
          </a:p>
        </p:txBody>
      </p:sp>
    </p:spTree>
    <p:extLst>
      <p:ext uri="{BB962C8B-B14F-4D97-AF65-F5344CB8AC3E}">
        <p14:creationId xmlns:p14="http://schemas.microsoft.com/office/powerpoint/2010/main" val="4028629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36</a:t>
            </a:fld>
            <a:endParaRPr lang="en-US"/>
          </a:p>
        </p:txBody>
      </p:sp>
    </p:spTree>
    <p:extLst>
      <p:ext uri="{BB962C8B-B14F-4D97-AF65-F5344CB8AC3E}">
        <p14:creationId xmlns:p14="http://schemas.microsoft.com/office/powerpoint/2010/main" val="492516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37</a:t>
            </a:fld>
            <a:endParaRPr lang="en-US"/>
          </a:p>
        </p:txBody>
      </p:sp>
    </p:spTree>
    <p:extLst>
      <p:ext uri="{BB962C8B-B14F-4D97-AF65-F5344CB8AC3E}">
        <p14:creationId xmlns:p14="http://schemas.microsoft.com/office/powerpoint/2010/main" val="3264589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38</a:t>
            </a:fld>
            <a:endParaRPr lang="en-US"/>
          </a:p>
        </p:txBody>
      </p:sp>
    </p:spTree>
    <p:extLst>
      <p:ext uri="{BB962C8B-B14F-4D97-AF65-F5344CB8AC3E}">
        <p14:creationId xmlns:p14="http://schemas.microsoft.com/office/powerpoint/2010/main" val="1889492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39</a:t>
            </a:fld>
            <a:endParaRPr lang="en-US"/>
          </a:p>
        </p:txBody>
      </p:sp>
    </p:spTree>
    <p:extLst>
      <p:ext uri="{BB962C8B-B14F-4D97-AF65-F5344CB8AC3E}">
        <p14:creationId xmlns:p14="http://schemas.microsoft.com/office/powerpoint/2010/main" val="205840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a:t>
            </a:fld>
            <a:endParaRPr lang="en-US"/>
          </a:p>
        </p:txBody>
      </p:sp>
    </p:spTree>
    <p:extLst>
      <p:ext uri="{BB962C8B-B14F-4D97-AF65-F5344CB8AC3E}">
        <p14:creationId xmlns:p14="http://schemas.microsoft.com/office/powerpoint/2010/main" val="984300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40</a:t>
            </a:fld>
            <a:endParaRPr lang="en-US"/>
          </a:p>
        </p:txBody>
      </p:sp>
    </p:spTree>
    <p:extLst>
      <p:ext uri="{BB962C8B-B14F-4D97-AF65-F5344CB8AC3E}">
        <p14:creationId xmlns:p14="http://schemas.microsoft.com/office/powerpoint/2010/main" val="17270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41</a:t>
            </a:fld>
            <a:endParaRPr lang="en-US"/>
          </a:p>
        </p:txBody>
      </p:sp>
    </p:spTree>
    <p:extLst>
      <p:ext uri="{BB962C8B-B14F-4D97-AF65-F5344CB8AC3E}">
        <p14:creationId xmlns:p14="http://schemas.microsoft.com/office/powerpoint/2010/main" val="2252037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42</a:t>
            </a:fld>
            <a:endParaRPr lang="en-US"/>
          </a:p>
        </p:txBody>
      </p:sp>
    </p:spTree>
    <p:extLst>
      <p:ext uri="{BB962C8B-B14F-4D97-AF65-F5344CB8AC3E}">
        <p14:creationId xmlns:p14="http://schemas.microsoft.com/office/powerpoint/2010/main" val="102063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43</a:t>
            </a:fld>
            <a:endParaRPr lang="en-US"/>
          </a:p>
        </p:txBody>
      </p:sp>
    </p:spTree>
    <p:extLst>
      <p:ext uri="{BB962C8B-B14F-4D97-AF65-F5344CB8AC3E}">
        <p14:creationId xmlns:p14="http://schemas.microsoft.com/office/powerpoint/2010/main" val="1984949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44</a:t>
            </a:fld>
            <a:endParaRPr lang="en-US"/>
          </a:p>
        </p:txBody>
      </p:sp>
    </p:spTree>
    <p:extLst>
      <p:ext uri="{BB962C8B-B14F-4D97-AF65-F5344CB8AC3E}">
        <p14:creationId xmlns:p14="http://schemas.microsoft.com/office/powerpoint/2010/main" val="695485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45</a:t>
            </a:fld>
            <a:endParaRPr lang="en-US"/>
          </a:p>
        </p:txBody>
      </p:sp>
    </p:spTree>
    <p:extLst>
      <p:ext uri="{BB962C8B-B14F-4D97-AF65-F5344CB8AC3E}">
        <p14:creationId xmlns:p14="http://schemas.microsoft.com/office/powerpoint/2010/main" val="2724981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46</a:t>
            </a:fld>
            <a:endParaRPr lang="en-US"/>
          </a:p>
        </p:txBody>
      </p:sp>
    </p:spTree>
    <p:extLst>
      <p:ext uri="{BB962C8B-B14F-4D97-AF65-F5344CB8AC3E}">
        <p14:creationId xmlns:p14="http://schemas.microsoft.com/office/powerpoint/2010/main" val="3360008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47</a:t>
            </a:fld>
            <a:endParaRPr lang="en-US"/>
          </a:p>
        </p:txBody>
      </p:sp>
    </p:spTree>
    <p:extLst>
      <p:ext uri="{BB962C8B-B14F-4D97-AF65-F5344CB8AC3E}">
        <p14:creationId xmlns:p14="http://schemas.microsoft.com/office/powerpoint/2010/main" val="3082157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48</a:t>
            </a:fld>
            <a:endParaRPr lang="en-US"/>
          </a:p>
        </p:txBody>
      </p:sp>
    </p:spTree>
    <p:extLst>
      <p:ext uri="{BB962C8B-B14F-4D97-AF65-F5344CB8AC3E}">
        <p14:creationId xmlns:p14="http://schemas.microsoft.com/office/powerpoint/2010/main" val="21388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49</a:t>
            </a:fld>
            <a:endParaRPr lang="en-US"/>
          </a:p>
        </p:txBody>
      </p:sp>
    </p:spTree>
    <p:extLst>
      <p:ext uri="{BB962C8B-B14F-4D97-AF65-F5344CB8AC3E}">
        <p14:creationId xmlns:p14="http://schemas.microsoft.com/office/powerpoint/2010/main" val="101851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9475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50</a:t>
            </a:fld>
            <a:endParaRPr lang="en-US"/>
          </a:p>
        </p:txBody>
      </p:sp>
    </p:spTree>
    <p:extLst>
      <p:ext uri="{BB962C8B-B14F-4D97-AF65-F5344CB8AC3E}">
        <p14:creationId xmlns:p14="http://schemas.microsoft.com/office/powerpoint/2010/main" val="1375649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51</a:t>
            </a:fld>
            <a:endParaRPr lang="en-US"/>
          </a:p>
        </p:txBody>
      </p:sp>
    </p:spTree>
    <p:extLst>
      <p:ext uri="{BB962C8B-B14F-4D97-AF65-F5344CB8AC3E}">
        <p14:creationId xmlns:p14="http://schemas.microsoft.com/office/powerpoint/2010/main" val="696560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52</a:t>
            </a:fld>
            <a:endParaRPr lang="en-US"/>
          </a:p>
        </p:txBody>
      </p:sp>
    </p:spTree>
    <p:extLst>
      <p:ext uri="{BB962C8B-B14F-4D97-AF65-F5344CB8AC3E}">
        <p14:creationId xmlns:p14="http://schemas.microsoft.com/office/powerpoint/2010/main" val="2338619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53</a:t>
            </a:fld>
            <a:endParaRPr lang="en-US"/>
          </a:p>
        </p:txBody>
      </p:sp>
    </p:spTree>
    <p:extLst>
      <p:ext uri="{BB962C8B-B14F-4D97-AF65-F5344CB8AC3E}">
        <p14:creationId xmlns:p14="http://schemas.microsoft.com/office/powerpoint/2010/main" val="27596854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54</a:t>
            </a:fld>
            <a:endParaRPr lang="en-US"/>
          </a:p>
        </p:txBody>
      </p:sp>
    </p:spTree>
    <p:extLst>
      <p:ext uri="{BB962C8B-B14F-4D97-AF65-F5344CB8AC3E}">
        <p14:creationId xmlns:p14="http://schemas.microsoft.com/office/powerpoint/2010/main" val="2035484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55</a:t>
            </a:fld>
            <a:endParaRPr lang="en-US"/>
          </a:p>
        </p:txBody>
      </p:sp>
    </p:spTree>
    <p:extLst>
      <p:ext uri="{BB962C8B-B14F-4D97-AF65-F5344CB8AC3E}">
        <p14:creationId xmlns:p14="http://schemas.microsoft.com/office/powerpoint/2010/main" val="8788732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56</a:t>
            </a:fld>
            <a:endParaRPr lang="en-US"/>
          </a:p>
        </p:txBody>
      </p:sp>
    </p:spTree>
    <p:extLst>
      <p:ext uri="{BB962C8B-B14F-4D97-AF65-F5344CB8AC3E}">
        <p14:creationId xmlns:p14="http://schemas.microsoft.com/office/powerpoint/2010/main" val="4280077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57</a:t>
            </a:fld>
            <a:endParaRPr lang="en-US"/>
          </a:p>
        </p:txBody>
      </p:sp>
    </p:spTree>
    <p:extLst>
      <p:ext uri="{BB962C8B-B14F-4D97-AF65-F5344CB8AC3E}">
        <p14:creationId xmlns:p14="http://schemas.microsoft.com/office/powerpoint/2010/main" val="938752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58</a:t>
            </a:fld>
            <a:endParaRPr lang="en-US"/>
          </a:p>
        </p:txBody>
      </p:sp>
    </p:spTree>
    <p:extLst>
      <p:ext uri="{BB962C8B-B14F-4D97-AF65-F5344CB8AC3E}">
        <p14:creationId xmlns:p14="http://schemas.microsoft.com/office/powerpoint/2010/main" val="529491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59</a:t>
            </a:fld>
            <a:endParaRPr lang="en-US"/>
          </a:p>
        </p:txBody>
      </p:sp>
    </p:spTree>
    <p:extLst>
      <p:ext uri="{BB962C8B-B14F-4D97-AF65-F5344CB8AC3E}">
        <p14:creationId xmlns:p14="http://schemas.microsoft.com/office/powerpoint/2010/main" val="380763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a:t>
            </a:fld>
            <a:endParaRPr lang="en-US"/>
          </a:p>
        </p:txBody>
      </p:sp>
    </p:spTree>
    <p:extLst>
      <p:ext uri="{BB962C8B-B14F-4D97-AF65-F5344CB8AC3E}">
        <p14:creationId xmlns:p14="http://schemas.microsoft.com/office/powerpoint/2010/main" val="3820555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60</a:t>
            </a:fld>
            <a:endParaRPr lang="en-US"/>
          </a:p>
        </p:txBody>
      </p:sp>
    </p:spTree>
    <p:extLst>
      <p:ext uri="{BB962C8B-B14F-4D97-AF65-F5344CB8AC3E}">
        <p14:creationId xmlns:p14="http://schemas.microsoft.com/office/powerpoint/2010/main" val="1436103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61</a:t>
            </a:fld>
            <a:endParaRPr lang="en-US"/>
          </a:p>
        </p:txBody>
      </p:sp>
    </p:spTree>
    <p:extLst>
      <p:ext uri="{BB962C8B-B14F-4D97-AF65-F5344CB8AC3E}">
        <p14:creationId xmlns:p14="http://schemas.microsoft.com/office/powerpoint/2010/main" val="1444988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62</a:t>
            </a:fld>
            <a:endParaRPr lang="en-US"/>
          </a:p>
        </p:txBody>
      </p:sp>
    </p:spTree>
    <p:extLst>
      <p:ext uri="{BB962C8B-B14F-4D97-AF65-F5344CB8AC3E}">
        <p14:creationId xmlns:p14="http://schemas.microsoft.com/office/powerpoint/2010/main" val="17447852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63</a:t>
            </a:fld>
            <a:endParaRPr lang="en-US"/>
          </a:p>
        </p:txBody>
      </p:sp>
    </p:spTree>
    <p:extLst>
      <p:ext uri="{BB962C8B-B14F-4D97-AF65-F5344CB8AC3E}">
        <p14:creationId xmlns:p14="http://schemas.microsoft.com/office/powerpoint/2010/main" val="40372401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64</a:t>
            </a:fld>
            <a:endParaRPr lang="en-US"/>
          </a:p>
        </p:txBody>
      </p:sp>
    </p:spTree>
    <p:extLst>
      <p:ext uri="{BB962C8B-B14F-4D97-AF65-F5344CB8AC3E}">
        <p14:creationId xmlns:p14="http://schemas.microsoft.com/office/powerpoint/2010/main" val="39605312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65</a:t>
            </a:fld>
            <a:endParaRPr lang="en-US"/>
          </a:p>
        </p:txBody>
      </p:sp>
    </p:spTree>
    <p:extLst>
      <p:ext uri="{BB962C8B-B14F-4D97-AF65-F5344CB8AC3E}">
        <p14:creationId xmlns:p14="http://schemas.microsoft.com/office/powerpoint/2010/main" val="6410148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66</a:t>
            </a:fld>
            <a:endParaRPr lang="en-US"/>
          </a:p>
        </p:txBody>
      </p:sp>
    </p:spTree>
    <p:extLst>
      <p:ext uri="{BB962C8B-B14F-4D97-AF65-F5344CB8AC3E}">
        <p14:creationId xmlns:p14="http://schemas.microsoft.com/office/powerpoint/2010/main" val="23375966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67</a:t>
            </a:fld>
            <a:endParaRPr lang="en-US"/>
          </a:p>
        </p:txBody>
      </p:sp>
    </p:spTree>
    <p:extLst>
      <p:ext uri="{BB962C8B-B14F-4D97-AF65-F5344CB8AC3E}">
        <p14:creationId xmlns:p14="http://schemas.microsoft.com/office/powerpoint/2010/main" val="76312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68</a:t>
            </a:fld>
            <a:endParaRPr lang="en-US"/>
          </a:p>
        </p:txBody>
      </p:sp>
    </p:spTree>
    <p:extLst>
      <p:ext uri="{BB962C8B-B14F-4D97-AF65-F5344CB8AC3E}">
        <p14:creationId xmlns:p14="http://schemas.microsoft.com/office/powerpoint/2010/main" val="3332137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69</a:t>
            </a:fld>
            <a:endParaRPr lang="en-US"/>
          </a:p>
        </p:txBody>
      </p:sp>
    </p:spTree>
    <p:extLst>
      <p:ext uri="{BB962C8B-B14F-4D97-AF65-F5344CB8AC3E}">
        <p14:creationId xmlns:p14="http://schemas.microsoft.com/office/powerpoint/2010/main" val="167450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a:t>
            </a:fld>
            <a:endParaRPr lang="en-US"/>
          </a:p>
        </p:txBody>
      </p:sp>
    </p:spTree>
    <p:extLst>
      <p:ext uri="{BB962C8B-B14F-4D97-AF65-F5344CB8AC3E}">
        <p14:creationId xmlns:p14="http://schemas.microsoft.com/office/powerpoint/2010/main" val="37757606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70</a:t>
            </a:fld>
            <a:endParaRPr lang="en-US"/>
          </a:p>
        </p:txBody>
      </p:sp>
    </p:spTree>
    <p:extLst>
      <p:ext uri="{BB962C8B-B14F-4D97-AF65-F5344CB8AC3E}">
        <p14:creationId xmlns:p14="http://schemas.microsoft.com/office/powerpoint/2010/main" val="42584868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71</a:t>
            </a:fld>
            <a:endParaRPr lang="en-US"/>
          </a:p>
        </p:txBody>
      </p:sp>
    </p:spTree>
    <p:extLst>
      <p:ext uri="{BB962C8B-B14F-4D97-AF65-F5344CB8AC3E}">
        <p14:creationId xmlns:p14="http://schemas.microsoft.com/office/powerpoint/2010/main" val="4622363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72</a:t>
            </a:fld>
            <a:endParaRPr lang="en-US"/>
          </a:p>
        </p:txBody>
      </p:sp>
    </p:spTree>
    <p:extLst>
      <p:ext uri="{BB962C8B-B14F-4D97-AF65-F5344CB8AC3E}">
        <p14:creationId xmlns:p14="http://schemas.microsoft.com/office/powerpoint/2010/main" val="42877939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73</a:t>
            </a:fld>
            <a:endParaRPr lang="en-US"/>
          </a:p>
        </p:txBody>
      </p:sp>
    </p:spTree>
    <p:extLst>
      <p:ext uri="{BB962C8B-B14F-4D97-AF65-F5344CB8AC3E}">
        <p14:creationId xmlns:p14="http://schemas.microsoft.com/office/powerpoint/2010/main" val="132986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74</a:t>
            </a:fld>
            <a:endParaRPr lang="en-US"/>
          </a:p>
        </p:txBody>
      </p:sp>
    </p:spTree>
    <p:extLst>
      <p:ext uri="{BB962C8B-B14F-4D97-AF65-F5344CB8AC3E}">
        <p14:creationId xmlns:p14="http://schemas.microsoft.com/office/powerpoint/2010/main" val="3006629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75</a:t>
            </a:fld>
            <a:endParaRPr lang="en-US"/>
          </a:p>
        </p:txBody>
      </p:sp>
    </p:spTree>
    <p:extLst>
      <p:ext uri="{BB962C8B-B14F-4D97-AF65-F5344CB8AC3E}">
        <p14:creationId xmlns:p14="http://schemas.microsoft.com/office/powerpoint/2010/main" val="3036165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76</a:t>
            </a:fld>
            <a:endParaRPr lang="en-US"/>
          </a:p>
        </p:txBody>
      </p:sp>
    </p:spTree>
    <p:extLst>
      <p:ext uri="{BB962C8B-B14F-4D97-AF65-F5344CB8AC3E}">
        <p14:creationId xmlns:p14="http://schemas.microsoft.com/office/powerpoint/2010/main" val="2157465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77</a:t>
            </a:fld>
            <a:endParaRPr lang="en-US"/>
          </a:p>
        </p:txBody>
      </p:sp>
    </p:spTree>
    <p:extLst>
      <p:ext uri="{BB962C8B-B14F-4D97-AF65-F5344CB8AC3E}">
        <p14:creationId xmlns:p14="http://schemas.microsoft.com/office/powerpoint/2010/main" val="22391669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78</a:t>
            </a:fld>
            <a:endParaRPr lang="en-US"/>
          </a:p>
        </p:txBody>
      </p:sp>
    </p:spTree>
    <p:extLst>
      <p:ext uri="{BB962C8B-B14F-4D97-AF65-F5344CB8AC3E}">
        <p14:creationId xmlns:p14="http://schemas.microsoft.com/office/powerpoint/2010/main" val="29540176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79</a:t>
            </a:fld>
            <a:endParaRPr lang="en-US"/>
          </a:p>
        </p:txBody>
      </p:sp>
    </p:spTree>
    <p:extLst>
      <p:ext uri="{BB962C8B-B14F-4D97-AF65-F5344CB8AC3E}">
        <p14:creationId xmlns:p14="http://schemas.microsoft.com/office/powerpoint/2010/main" val="125236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a:t>
            </a:fld>
            <a:endParaRPr lang="en-US"/>
          </a:p>
        </p:txBody>
      </p:sp>
    </p:spTree>
    <p:extLst>
      <p:ext uri="{BB962C8B-B14F-4D97-AF65-F5344CB8AC3E}">
        <p14:creationId xmlns:p14="http://schemas.microsoft.com/office/powerpoint/2010/main" val="17831918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80</a:t>
            </a:fld>
            <a:endParaRPr lang="en-US"/>
          </a:p>
        </p:txBody>
      </p:sp>
    </p:spTree>
    <p:extLst>
      <p:ext uri="{BB962C8B-B14F-4D97-AF65-F5344CB8AC3E}">
        <p14:creationId xmlns:p14="http://schemas.microsoft.com/office/powerpoint/2010/main" val="747181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81</a:t>
            </a:fld>
            <a:endParaRPr lang="en-US"/>
          </a:p>
        </p:txBody>
      </p:sp>
    </p:spTree>
    <p:extLst>
      <p:ext uri="{BB962C8B-B14F-4D97-AF65-F5344CB8AC3E}">
        <p14:creationId xmlns:p14="http://schemas.microsoft.com/office/powerpoint/2010/main" val="36060041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82</a:t>
            </a:fld>
            <a:endParaRPr lang="en-US"/>
          </a:p>
        </p:txBody>
      </p:sp>
    </p:spTree>
    <p:extLst>
      <p:ext uri="{BB962C8B-B14F-4D97-AF65-F5344CB8AC3E}">
        <p14:creationId xmlns:p14="http://schemas.microsoft.com/office/powerpoint/2010/main" val="19334056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83</a:t>
            </a:fld>
            <a:endParaRPr lang="en-US"/>
          </a:p>
        </p:txBody>
      </p:sp>
    </p:spTree>
    <p:extLst>
      <p:ext uri="{BB962C8B-B14F-4D97-AF65-F5344CB8AC3E}">
        <p14:creationId xmlns:p14="http://schemas.microsoft.com/office/powerpoint/2010/main" val="35983029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84</a:t>
            </a:fld>
            <a:endParaRPr lang="en-US"/>
          </a:p>
        </p:txBody>
      </p:sp>
    </p:spTree>
    <p:extLst>
      <p:ext uri="{BB962C8B-B14F-4D97-AF65-F5344CB8AC3E}">
        <p14:creationId xmlns:p14="http://schemas.microsoft.com/office/powerpoint/2010/main" val="16624030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85</a:t>
            </a:fld>
            <a:endParaRPr lang="en-US"/>
          </a:p>
        </p:txBody>
      </p:sp>
    </p:spTree>
    <p:extLst>
      <p:ext uri="{BB962C8B-B14F-4D97-AF65-F5344CB8AC3E}">
        <p14:creationId xmlns:p14="http://schemas.microsoft.com/office/powerpoint/2010/main" val="20768106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86</a:t>
            </a:fld>
            <a:endParaRPr lang="en-US"/>
          </a:p>
        </p:txBody>
      </p:sp>
    </p:spTree>
    <p:extLst>
      <p:ext uri="{BB962C8B-B14F-4D97-AF65-F5344CB8AC3E}">
        <p14:creationId xmlns:p14="http://schemas.microsoft.com/office/powerpoint/2010/main" val="2942854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87</a:t>
            </a:fld>
            <a:endParaRPr lang="en-US"/>
          </a:p>
        </p:txBody>
      </p:sp>
    </p:spTree>
    <p:extLst>
      <p:ext uri="{BB962C8B-B14F-4D97-AF65-F5344CB8AC3E}">
        <p14:creationId xmlns:p14="http://schemas.microsoft.com/office/powerpoint/2010/main" val="5556351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88</a:t>
            </a:fld>
            <a:endParaRPr lang="en-US"/>
          </a:p>
        </p:txBody>
      </p:sp>
    </p:spTree>
    <p:extLst>
      <p:ext uri="{BB962C8B-B14F-4D97-AF65-F5344CB8AC3E}">
        <p14:creationId xmlns:p14="http://schemas.microsoft.com/office/powerpoint/2010/main" val="540731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89</a:t>
            </a:fld>
            <a:endParaRPr lang="en-US"/>
          </a:p>
        </p:txBody>
      </p:sp>
    </p:spTree>
    <p:extLst>
      <p:ext uri="{BB962C8B-B14F-4D97-AF65-F5344CB8AC3E}">
        <p14:creationId xmlns:p14="http://schemas.microsoft.com/office/powerpoint/2010/main" val="256353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a:t>
            </a:fld>
            <a:endParaRPr lang="en-US"/>
          </a:p>
        </p:txBody>
      </p:sp>
    </p:spTree>
    <p:extLst>
      <p:ext uri="{BB962C8B-B14F-4D97-AF65-F5344CB8AC3E}">
        <p14:creationId xmlns:p14="http://schemas.microsoft.com/office/powerpoint/2010/main" val="31397701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90</a:t>
            </a:fld>
            <a:endParaRPr lang="en-US"/>
          </a:p>
        </p:txBody>
      </p:sp>
    </p:spTree>
    <p:extLst>
      <p:ext uri="{BB962C8B-B14F-4D97-AF65-F5344CB8AC3E}">
        <p14:creationId xmlns:p14="http://schemas.microsoft.com/office/powerpoint/2010/main" val="19428253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91</a:t>
            </a:fld>
            <a:endParaRPr lang="en-US"/>
          </a:p>
        </p:txBody>
      </p:sp>
    </p:spTree>
    <p:extLst>
      <p:ext uri="{BB962C8B-B14F-4D97-AF65-F5344CB8AC3E}">
        <p14:creationId xmlns:p14="http://schemas.microsoft.com/office/powerpoint/2010/main" val="19898941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92</a:t>
            </a:fld>
            <a:endParaRPr lang="en-US"/>
          </a:p>
        </p:txBody>
      </p:sp>
    </p:spTree>
    <p:extLst>
      <p:ext uri="{BB962C8B-B14F-4D97-AF65-F5344CB8AC3E}">
        <p14:creationId xmlns:p14="http://schemas.microsoft.com/office/powerpoint/2010/main" val="7770953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93</a:t>
            </a:fld>
            <a:endParaRPr lang="en-US"/>
          </a:p>
        </p:txBody>
      </p:sp>
    </p:spTree>
    <p:extLst>
      <p:ext uri="{BB962C8B-B14F-4D97-AF65-F5344CB8AC3E}">
        <p14:creationId xmlns:p14="http://schemas.microsoft.com/office/powerpoint/2010/main" val="1983697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94</a:t>
            </a:fld>
            <a:endParaRPr lang="en-US"/>
          </a:p>
        </p:txBody>
      </p:sp>
    </p:spTree>
    <p:extLst>
      <p:ext uri="{BB962C8B-B14F-4D97-AF65-F5344CB8AC3E}">
        <p14:creationId xmlns:p14="http://schemas.microsoft.com/office/powerpoint/2010/main" val="39063489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95</a:t>
            </a:fld>
            <a:endParaRPr lang="en-US"/>
          </a:p>
        </p:txBody>
      </p:sp>
    </p:spTree>
    <p:extLst>
      <p:ext uri="{BB962C8B-B14F-4D97-AF65-F5344CB8AC3E}">
        <p14:creationId xmlns:p14="http://schemas.microsoft.com/office/powerpoint/2010/main" val="23773869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F3D6887-7E9F-4B67-BE36-987C9D1DCDDB}" type="slidenum">
              <a:rPr lang="en-US" smtClean="0"/>
              <a:t>96</a:t>
            </a:fld>
            <a:endParaRPr lang="en-US"/>
          </a:p>
        </p:txBody>
      </p:sp>
    </p:spTree>
    <p:extLst>
      <p:ext uri="{BB962C8B-B14F-4D97-AF65-F5344CB8AC3E}">
        <p14:creationId xmlns:p14="http://schemas.microsoft.com/office/powerpoint/2010/main" val="111259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6E154348-4496-4992-A840-0134F92F072C}" type="datetime1">
              <a:rPr lang="en-US" smtClean="0"/>
              <a:t>12/24/2024</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856C19B9-1D73-9341-8EF2-8C58D5C55E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112B70-74E6-43E5-9528-16594A0B175B}" type="datetime1">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BAF365-2CCE-468B-9E6B-323AB3C19F58}" type="datetime1">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6EBCD9-0BF3-4A2B-8F60-CB726BBD65CC}" type="datetime1">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515AF2-4021-4E10-90FE-372EED9055EB}" type="datetime1">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3BF98C-3F72-464A-A347-A3DEAF9A4BA5}" type="datetime1">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AF0D9202-EA5D-443A-99FA-DF30BE9B4264}" type="datetime1">
              <a:rPr lang="en-US" smtClean="0"/>
              <a:t>12/24/2024</a:t>
            </a:fld>
            <a:endParaRPr lang="en-US"/>
          </a:p>
        </p:txBody>
      </p:sp>
      <p:sp>
        <p:nvSpPr>
          <p:cNvPr id="27" name="Slide Number Placeholder 26"/>
          <p:cNvSpPr>
            <a:spLocks noGrp="1"/>
          </p:cNvSpPr>
          <p:nvPr>
            <p:ph type="sldNum" sz="quarter" idx="11"/>
          </p:nvPr>
        </p:nvSpPr>
        <p:spPr/>
        <p:txBody>
          <a:bodyPr rtlCol="0"/>
          <a:lstStyle/>
          <a:p>
            <a:fld id="{856C19B9-1D73-9341-8EF2-8C58D5C55E47}"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B3BCB7D3-2CF4-458C-A9DF-326F4759C74C}" type="datetime1">
              <a:rPr lang="en-US" smtClean="0"/>
              <a:t>12/24/2024</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856C19B9-1D73-9341-8EF2-8C58D5C55E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324DD-29ED-4945-9206-28AA89328369}" type="datetime1">
              <a:rPr lang="en-US" smtClean="0"/>
              <a:t>12/24/2024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54E30D-03DA-4A95-B34A-B4DB539FCEA3}" type="datetime1">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5DC9D7-3BC8-41B1-99AD-DB881352882D}" type="datetime1">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19B9-1D73-9341-8EF2-8C58D5C55E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5C4F8807-6060-4571-A312-428DB985B6AF}" type="datetime1">
              <a:rPr lang="en-US" smtClean="0"/>
              <a:t>12/24/2024</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56C19B9-1D73-9341-8EF2-8C58D5C55E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aws.amazon.com/about-aws/global-infrastructure/regions_az/"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aws.amazon.com/about-aws/global-infrastructu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215A-3596-9544-B3DF-89745323313A}"/>
              </a:ext>
            </a:extLst>
          </p:cNvPr>
          <p:cNvSpPr>
            <a:spLocks noGrp="1"/>
          </p:cNvSpPr>
          <p:nvPr>
            <p:ph type="ctrTitle"/>
          </p:nvPr>
        </p:nvSpPr>
        <p:spPr>
          <a:xfrm>
            <a:off x="2895600" y="1542775"/>
            <a:ext cx="7391401" cy="911535"/>
          </a:xfrm>
        </p:spPr>
        <p:txBody>
          <a:bodyPr>
            <a:normAutofit/>
          </a:bodyPr>
          <a:lstStyle/>
          <a:p>
            <a:r>
              <a:rPr lang="en-US" sz="3600" b="1" spc="300" dirty="0">
                <a:solidFill>
                  <a:schemeClr val="bg2"/>
                </a:solidFill>
                <a:cs typeface="Times New Roman" panose="02020603050405020304" pitchFamily="18" charset="0"/>
              </a:rPr>
              <a:t>AMAZON WEB SERVICES(AWS) </a:t>
            </a:r>
          </a:p>
        </p:txBody>
      </p:sp>
      <p:sp>
        <p:nvSpPr>
          <p:cNvPr id="8" name="TextBox 7"/>
          <p:cNvSpPr txBox="1"/>
          <p:nvPr/>
        </p:nvSpPr>
        <p:spPr>
          <a:xfrm>
            <a:off x="14377" y="3011833"/>
            <a:ext cx="4876800" cy="523220"/>
          </a:xfrm>
          <a:prstGeom prst="rect">
            <a:avLst/>
          </a:prstGeom>
          <a:no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MODULE 1</a:t>
            </a:r>
            <a:r>
              <a:rPr lang="en-US" sz="2800" b="1" dirty="0">
                <a:latin typeface="Times New Roman" panose="02020603050405020304" pitchFamily="18" charset="0"/>
                <a:cs typeface="Times New Roman" panose="02020603050405020304" pitchFamily="18" charset="0"/>
              </a:rPr>
              <a:t> </a:t>
            </a:r>
          </a:p>
        </p:txBody>
      </p:sp>
      <p:sp>
        <p:nvSpPr>
          <p:cNvPr id="6" name="Slide Number Placeholder 5">
            <a:extLst>
              <a:ext uri="{FF2B5EF4-FFF2-40B4-BE49-F238E27FC236}">
                <a16:creationId xmlns:a16="http://schemas.microsoft.com/office/drawing/2014/main" id="{84AB7365-FFC5-DF8C-613F-0E00C768F8CD}"/>
              </a:ext>
            </a:extLst>
          </p:cNvPr>
          <p:cNvSpPr>
            <a:spLocks noGrp="1"/>
          </p:cNvSpPr>
          <p:nvPr>
            <p:ph type="sldNum" sz="quarter" idx="12"/>
          </p:nvPr>
        </p:nvSpPr>
        <p:spPr/>
        <p:txBody>
          <a:bodyPr/>
          <a:lstStyle/>
          <a:p>
            <a:fld id="{856C19B9-1D73-9341-8EF2-8C58D5C55E47}" type="slidenum">
              <a:rPr lang="en-US" smtClean="0"/>
              <a:t>1</a:t>
            </a:fld>
            <a:endParaRPr lang="en-US"/>
          </a:p>
        </p:txBody>
      </p:sp>
      <p:pic>
        <p:nvPicPr>
          <p:cNvPr id="3" name="Picture 2">
            <a:extLst>
              <a:ext uri="{FF2B5EF4-FFF2-40B4-BE49-F238E27FC236}">
                <a16:creationId xmlns:a16="http://schemas.microsoft.com/office/drawing/2014/main" id="{58822629-9DCF-CBBC-F96C-614CF90909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7" y="0"/>
            <a:ext cx="3567023" cy="1295400"/>
          </a:xfrm>
          <a:prstGeom prst="rect">
            <a:avLst/>
          </a:prstGeom>
          <a:noFill/>
          <a:ln>
            <a:noFill/>
          </a:ln>
        </p:spPr>
      </p:pic>
      <p:graphicFrame>
        <p:nvGraphicFramePr>
          <p:cNvPr id="4" name="Table 3">
            <a:extLst>
              <a:ext uri="{FF2B5EF4-FFF2-40B4-BE49-F238E27FC236}">
                <a16:creationId xmlns:a16="http://schemas.microsoft.com/office/drawing/2014/main" id="{8AA92ED0-48A7-4E72-9DB8-20561E318C20}"/>
              </a:ext>
            </a:extLst>
          </p:cNvPr>
          <p:cNvGraphicFramePr>
            <a:graphicFrameLocks noGrp="1"/>
          </p:cNvGraphicFramePr>
          <p:nvPr>
            <p:extLst>
              <p:ext uri="{D42A27DB-BD31-4B8C-83A1-F6EECF244321}">
                <p14:modId xmlns:p14="http://schemas.microsoft.com/office/powerpoint/2010/main" val="2110975673"/>
              </p:ext>
            </p:extLst>
          </p:nvPr>
        </p:nvGraphicFramePr>
        <p:xfrm>
          <a:off x="609601" y="4092576"/>
          <a:ext cx="12344399" cy="2667000"/>
        </p:xfrm>
        <a:graphic>
          <a:graphicData uri="http://schemas.openxmlformats.org/drawingml/2006/table">
            <a:tbl>
              <a:tblPr firstRow="1" firstCol="1" bandRow="1"/>
              <a:tblGrid>
                <a:gridCol w="3013200">
                  <a:extLst>
                    <a:ext uri="{9D8B030D-6E8A-4147-A177-3AD203B41FA5}">
                      <a16:colId xmlns:a16="http://schemas.microsoft.com/office/drawing/2014/main" val="20000"/>
                    </a:ext>
                  </a:extLst>
                </a:gridCol>
                <a:gridCol w="5485319">
                  <a:extLst>
                    <a:ext uri="{9D8B030D-6E8A-4147-A177-3AD203B41FA5}">
                      <a16:colId xmlns:a16="http://schemas.microsoft.com/office/drawing/2014/main" val="20001"/>
                    </a:ext>
                  </a:extLst>
                </a:gridCol>
                <a:gridCol w="3845880">
                  <a:extLst>
                    <a:ext uri="{9D8B030D-6E8A-4147-A177-3AD203B41FA5}">
                      <a16:colId xmlns:a16="http://schemas.microsoft.com/office/drawing/2014/main" val="20002"/>
                    </a:ext>
                  </a:extLst>
                </a:gridCol>
              </a:tblGrid>
              <a:tr h="416357">
                <a:tc gridSpan="3">
                  <a:txBody>
                    <a:bodyPr/>
                    <a:lstStyle/>
                    <a:p>
                      <a:pPr marL="0" marR="0" algn="ctr"/>
                      <a:r>
                        <a:rPr lang="en-IN" sz="1800" b="1" dirty="0">
                          <a:effectLst/>
                          <a:latin typeface="+mj-lt"/>
                          <a:ea typeface="Times New Roman"/>
                          <a:cs typeface="Times New Roman"/>
                        </a:rPr>
                        <a:t>Presentation Material</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357">
                <a:tc gridSpan="3">
                  <a:txBody>
                    <a:bodyPr/>
                    <a:lstStyle/>
                    <a:p>
                      <a:pPr marL="0" marR="0" algn="ctr"/>
                      <a:r>
                        <a:rPr lang="en-IN" sz="1800" b="1" kern="1200" dirty="0">
                          <a:solidFill>
                            <a:srgbClr val="000000"/>
                          </a:solidFill>
                          <a:effectLst/>
                          <a:latin typeface="+mj-lt"/>
                          <a:ea typeface="Times New Roman"/>
                          <a:cs typeface="Times New Roman"/>
                        </a:rPr>
                        <a:t>Department of Computer Science &amp; Engineering</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786">
                <a:tc>
                  <a:txBody>
                    <a:bodyPr/>
                    <a:lstStyle/>
                    <a:p>
                      <a:pPr marL="0" marR="0">
                        <a:lnSpc>
                          <a:spcPct val="115000"/>
                        </a:lnSpc>
                        <a:spcBef>
                          <a:spcPts val="0"/>
                        </a:spcBef>
                        <a:spcAft>
                          <a:spcPts val="1000"/>
                        </a:spcAft>
                      </a:pPr>
                      <a:r>
                        <a:rPr kumimoji="0" lang="en-IN" sz="2000" b="1" kern="1200" dirty="0">
                          <a:solidFill>
                            <a:srgbClr val="000000"/>
                          </a:solidFill>
                          <a:effectLst/>
                          <a:latin typeface="+mj-lt"/>
                          <a:ea typeface="Times New Roman"/>
                          <a:cs typeface="Times New Roman"/>
                        </a:rPr>
                        <a:t>Course Code: 21CS4703</a:t>
                      </a:r>
                      <a:endParaRPr kumimoji="0" lang="en-US" sz="2000" b="1" kern="1200" dirty="0">
                        <a:solidFill>
                          <a:srgbClr val="000000"/>
                        </a:solidFill>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endParaRPr kumimoji="0" lang="en-US" sz="2000" b="1" kern="1200" dirty="0">
                        <a:solidFill>
                          <a:srgbClr val="000000"/>
                        </a:solidFill>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IN" sz="2000" kern="1200" dirty="0">
                          <a:solidFill>
                            <a:srgbClr val="000000"/>
                          </a:solidFill>
                          <a:effectLst/>
                          <a:latin typeface="+mj-lt"/>
                          <a:ea typeface="Times New Roman"/>
                          <a:cs typeface="Times New Roman"/>
                        </a:rPr>
                        <a:t>Semester: VII</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832714">
                <a:tc>
                  <a:txBody>
                    <a:bodyPr/>
                    <a:lstStyle/>
                    <a:p>
                      <a:pPr marL="0" marR="0">
                        <a:lnSpc>
                          <a:spcPct val="115000"/>
                        </a:lnSpc>
                        <a:spcBef>
                          <a:spcPts val="0"/>
                        </a:spcBef>
                        <a:spcAft>
                          <a:spcPts val="1000"/>
                        </a:spcAft>
                      </a:pPr>
                      <a:r>
                        <a:rPr lang="en-IN" sz="2000" b="1" kern="1200" dirty="0">
                          <a:solidFill>
                            <a:srgbClr val="000000"/>
                          </a:solidFill>
                          <a:effectLst/>
                          <a:latin typeface="+mj-lt"/>
                          <a:ea typeface="Times New Roman"/>
                          <a:cs typeface="Times New Roman"/>
                        </a:rPr>
                        <a:t>Course Title: </a:t>
                      </a:r>
                      <a:endParaRPr lang="en-US" sz="1100" b="1"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800" dirty="0">
                          <a:effectLst/>
                          <a:latin typeface="+mj-lt"/>
                          <a:ea typeface="Times New Roman"/>
                          <a:cs typeface="Times New Roman"/>
                        </a:rPr>
                        <a:t>AMAZON WEB SERVICES(AWS) </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IN" sz="2000" kern="1200" dirty="0">
                          <a:solidFill>
                            <a:srgbClr val="000000"/>
                          </a:solidFill>
                          <a:effectLst/>
                          <a:latin typeface="+mj-lt"/>
                          <a:ea typeface="Times New Roman"/>
                          <a:cs typeface="Times New Roman"/>
                        </a:rPr>
                        <a:t>Year: IV</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500786">
                <a:tc>
                  <a:txBody>
                    <a:bodyPr/>
                    <a:lstStyle/>
                    <a:p>
                      <a:pPr marL="0" marR="0">
                        <a:lnSpc>
                          <a:spcPct val="115000"/>
                        </a:lnSpc>
                        <a:spcBef>
                          <a:spcPts val="0"/>
                        </a:spcBef>
                        <a:spcAft>
                          <a:spcPts val="1000"/>
                        </a:spcAft>
                      </a:pPr>
                      <a:r>
                        <a:rPr lang="en-IN" sz="2000" b="1" kern="1200" dirty="0">
                          <a:solidFill>
                            <a:srgbClr val="000000"/>
                          </a:solidFill>
                          <a:effectLst/>
                          <a:latin typeface="+mj-lt"/>
                          <a:ea typeface="Times New Roman"/>
                          <a:cs typeface="Times New Roman"/>
                        </a:rPr>
                        <a:t>Faculty Name:</a:t>
                      </a:r>
                      <a:endParaRPr lang="en-US" sz="1100" b="1"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800" dirty="0">
                          <a:effectLst/>
                          <a:latin typeface="+mj-lt"/>
                          <a:ea typeface="Times New Roman"/>
                          <a:cs typeface="Times New Roman"/>
                        </a:rPr>
                        <a:t>Dr. Gokulakrishnan S</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800" dirty="0">
                          <a:effectLst/>
                          <a:latin typeface="+mj-lt"/>
                          <a:ea typeface="Times New Roman"/>
                          <a:cs typeface="Times New Roman"/>
                        </a:rPr>
                        <a:t> </a:t>
                      </a:r>
                      <a:endParaRPr lang="en-US" sz="1100" dirty="0">
                        <a:effectLst/>
                        <a:latin typeface="+mj-lt"/>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74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C9509AA7-7A40-66DD-6E19-0669887DDC6C}"/>
              </a:ext>
            </a:extLst>
          </p:cNvPr>
          <p:cNvPicPr>
            <a:picLocks noChangeAspect="1"/>
          </p:cNvPicPr>
          <p:nvPr/>
        </p:nvPicPr>
        <p:blipFill>
          <a:blip r:embed="rId4"/>
          <a:stretch>
            <a:fillRect/>
          </a:stretch>
        </p:blipFill>
        <p:spPr>
          <a:xfrm>
            <a:off x="231648" y="647700"/>
            <a:ext cx="10668000" cy="5372101"/>
          </a:xfrm>
          <a:prstGeom prst="rect">
            <a:avLst/>
          </a:prstGeom>
        </p:spPr>
      </p:pic>
    </p:spTree>
    <p:extLst>
      <p:ext uri="{BB962C8B-B14F-4D97-AF65-F5344CB8AC3E}">
        <p14:creationId xmlns:p14="http://schemas.microsoft.com/office/powerpoint/2010/main" val="356500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1219200"/>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and Virtualization</a:t>
            </a:r>
          </a:p>
        </p:txBody>
      </p:sp>
      <p:sp>
        <p:nvSpPr>
          <p:cNvPr id="16" name="Rectangle 15"/>
          <p:cNvSpPr/>
          <p:nvPr/>
        </p:nvSpPr>
        <p:spPr>
          <a:xfrm>
            <a:off x="180848" y="1905000"/>
            <a:ext cx="11734800" cy="3332002"/>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Virtualization’s flexibility makes it possible to </a:t>
            </a:r>
            <a:r>
              <a:rPr lang="en-US" sz="2000" dirty="0">
                <a:solidFill>
                  <a:srgbClr val="FF0000"/>
                </a:solidFill>
                <a:latin typeface="+mj-lt"/>
              </a:rPr>
              <a:t>provision a virtual server in a matter of seconds, run it for exactly the time your project requires, and then shut it down</a:t>
            </a:r>
            <a:r>
              <a:rPr lang="en-US" sz="2000" dirty="0">
                <a:latin typeface="+mj-lt"/>
              </a:rPr>
              <a: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latin typeface="+mj-lt"/>
              </a:rPr>
              <a:t>The resources released will become instantly available to other workloads.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The usage density you can achieve lets you squeeze the greatest value from your hardware and makes it easy to generate experimental and sandboxed environments.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76594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Architecture </a:t>
            </a:r>
          </a:p>
        </p:txBody>
      </p:sp>
      <p:sp>
        <p:nvSpPr>
          <p:cNvPr id="16" name="Rectangle 15"/>
          <p:cNvSpPr/>
          <p:nvPr/>
        </p:nvSpPr>
        <p:spPr>
          <a:xfrm>
            <a:off x="279400" y="1133922"/>
            <a:ext cx="11734800" cy="5537350"/>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latin typeface="+mj-lt"/>
              </a:rPr>
              <a:t>Major cloud providers like AWS have enormous </a:t>
            </a:r>
            <a:r>
              <a:rPr lang="en-US" sz="2000" dirty="0">
                <a:solidFill>
                  <a:srgbClr val="FF0000"/>
                </a:solidFill>
                <a:latin typeface="+mj-lt"/>
              </a:rPr>
              <a:t>server farms where hundreds of thousands of servers and disk drives are maintained along with the network cabling </a:t>
            </a:r>
            <a:r>
              <a:rPr lang="en-US" sz="2000" dirty="0">
                <a:latin typeface="+mj-lt"/>
              </a:rPr>
              <a:t>necessary to connect them.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latin typeface="+mj-lt"/>
              </a:rPr>
              <a:t>A well-built virtualized environment could provide a virtual server using storage, memory, compute cycles, and network bandwidth collected from the most efficient mix of available sources it can find.</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latin typeface="+mj-lt"/>
              </a:rPr>
              <a:t>A cloud computing platform offers on-demand, self-service access to pooled compute resources where your </a:t>
            </a:r>
            <a:r>
              <a:rPr lang="en-US" sz="2000" dirty="0">
                <a:solidFill>
                  <a:srgbClr val="FF0000"/>
                </a:solidFill>
                <a:latin typeface="+mj-lt"/>
              </a:rPr>
              <a:t>usage is metered and billed according to the volume you consume</a:t>
            </a:r>
            <a:r>
              <a:rPr lang="en-US" sz="2000" dirty="0">
                <a:latin typeface="+mj-lt"/>
              </a:rPr>
              <a: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latin typeface="+mj-lt"/>
              </a:rPr>
              <a:t>Cloud computing systems allow for precise billing models, sometimes involving fractions of a penny for an hour of consumption.</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54716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Optimization </a:t>
            </a:r>
          </a:p>
        </p:txBody>
      </p:sp>
      <p:sp>
        <p:nvSpPr>
          <p:cNvPr id="16" name="Rectangle 15"/>
          <p:cNvSpPr/>
          <p:nvPr/>
        </p:nvSpPr>
        <p:spPr>
          <a:xfrm>
            <a:off x="264160" y="1133922"/>
            <a:ext cx="11734800" cy="1477328"/>
          </a:xfrm>
          <a:prstGeom prst="rect">
            <a:avLst/>
          </a:prstGeom>
        </p:spPr>
        <p:txBody>
          <a:bodyPr wrap="square">
            <a:spAutoFit/>
          </a:bodyPr>
          <a:lstStyle/>
          <a:p>
            <a:pPr lvl="0" algn="just" rtl="0">
              <a:spcAft>
                <a:spcPts val="0"/>
              </a:spcAft>
              <a:buClr>
                <a:schemeClr val="dk1"/>
              </a:buClr>
              <a:buSzPts val="1600"/>
            </a:pPr>
            <a:r>
              <a:rPr lang="en-US" dirty="0">
                <a:latin typeface="+mj-lt"/>
              </a:rPr>
              <a:t>Effective deployment provisioning will require some insight into those three features.</a:t>
            </a:r>
          </a:p>
          <a:p>
            <a:pPr marL="342900" lvl="0" indent="-342900" algn="just" rtl="0">
              <a:spcAft>
                <a:spcPts val="0"/>
              </a:spcAft>
              <a:buClr>
                <a:schemeClr val="dk1"/>
              </a:buClr>
              <a:buSzPts val="1600"/>
              <a:buFont typeface="Wingdings" panose="05000000000000000000" pitchFamily="2" charset="2"/>
              <a:buChar char="Ø"/>
            </a:pPr>
            <a:r>
              <a:rPr lang="en-US" b="1" dirty="0">
                <a:solidFill>
                  <a:srgbClr val="FF0000"/>
                </a:solidFill>
                <a:latin typeface="+mj-lt"/>
              </a:rPr>
              <a:t>Scalability</a:t>
            </a:r>
            <a:r>
              <a:rPr lang="en-US" b="1" dirty="0">
                <a:latin typeface="+mj-lt"/>
              </a:rPr>
              <a:t> </a:t>
            </a:r>
            <a:r>
              <a:rPr lang="en-US" dirty="0">
                <a:latin typeface="+mj-lt"/>
              </a:rPr>
              <a:t>A scalable infrastructure can efficiently meet unexpected increases in demand for your application by automatically adding resources. </a:t>
            </a:r>
          </a:p>
          <a:p>
            <a:pPr marL="342900" lvl="0" indent="-342900" algn="just" rtl="0">
              <a:spcAft>
                <a:spcPts val="0"/>
              </a:spcAft>
              <a:buClr>
                <a:schemeClr val="dk1"/>
              </a:buClr>
              <a:buSzPts val="1600"/>
              <a:buFont typeface="Wingdings" panose="05000000000000000000" pitchFamily="2" charset="2"/>
              <a:buChar char="Ø"/>
            </a:pPr>
            <a:r>
              <a:rPr lang="en-US" dirty="0">
                <a:solidFill>
                  <a:srgbClr val="FF0000"/>
                </a:solidFill>
                <a:latin typeface="+mj-lt"/>
              </a:rPr>
              <a:t>AWS offers its autoscaling service </a:t>
            </a:r>
            <a:r>
              <a:rPr lang="en-US" dirty="0">
                <a:latin typeface="+mj-lt"/>
              </a:rPr>
              <a:t>through which you define a machine image that can be instantly and automatically replicated and launched into multiple instances to meet demand.</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2" name="Picture 1">
            <a:extLst>
              <a:ext uri="{FF2B5EF4-FFF2-40B4-BE49-F238E27FC236}">
                <a16:creationId xmlns:a16="http://schemas.microsoft.com/office/drawing/2014/main" id="{E3E08125-EFB5-8235-BD7A-B1039E5BC15E}"/>
              </a:ext>
            </a:extLst>
          </p:cNvPr>
          <p:cNvPicPr>
            <a:picLocks noChangeAspect="1"/>
          </p:cNvPicPr>
          <p:nvPr/>
        </p:nvPicPr>
        <p:blipFill>
          <a:blip r:embed="rId4"/>
          <a:stretch>
            <a:fillRect/>
          </a:stretch>
        </p:blipFill>
        <p:spPr>
          <a:xfrm>
            <a:off x="1143000" y="2780378"/>
            <a:ext cx="8382000" cy="3925222"/>
          </a:xfrm>
          <a:prstGeom prst="rect">
            <a:avLst/>
          </a:prstGeom>
        </p:spPr>
      </p:pic>
    </p:spTree>
    <p:extLst>
      <p:ext uri="{BB962C8B-B14F-4D97-AF65-F5344CB8AC3E}">
        <p14:creationId xmlns:p14="http://schemas.microsoft.com/office/powerpoint/2010/main" val="373318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Optimization </a:t>
            </a:r>
          </a:p>
        </p:txBody>
      </p:sp>
      <p:sp>
        <p:nvSpPr>
          <p:cNvPr id="16" name="Rectangle 15"/>
          <p:cNvSpPr/>
          <p:nvPr/>
        </p:nvSpPr>
        <p:spPr>
          <a:xfrm>
            <a:off x="264160" y="1295400"/>
            <a:ext cx="11734800" cy="4075411"/>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b="1" dirty="0">
                <a:solidFill>
                  <a:srgbClr val="FF0000"/>
                </a:solidFill>
                <a:latin typeface="+mj-lt"/>
              </a:rPr>
              <a:t>Elasticity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The principle of elasticity covers some of the </a:t>
            </a:r>
            <a:r>
              <a:rPr lang="en-US" sz="2000" dirty="0">
                <a:solidFill>
                  <a:srgbClr val="FF0000"/>
                </a:solidFill>
                <a:latin typeface="+mj-lt"/>
              </a:rPr>
              <a:t>same ground as scalability</a:t>
            </a:r>
            <a:r>
              <a:rPr lang="en-US" sz="2000" dirty="0">
                <a:latin typeface="+mj-lt"/>
              </a:rPr>
              <a:t>—both address how the system manages changing demand.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However, though the images used in a </a:t>
            </a:r>
            <a:r>
              <a:rPr lang="en-US" sz="2000" dirty="0">
                <a:solidFill>
                  <a:srgbClr val="FF0000"/>
                </a:solidFill>
                <a:latin typeface="+mj-lt"/>
              </a:rPr>
              <a:t>scalable</a:t>
            </a:r>
            <a:r>
              <a:rPr lang="en-US" sz="2000" dirty="0">
                <a:latin typeface="+mj-lt"/>
              </a:rPr>
              <a:t> environment let you ramp up capacity to meet </a:t>
            </a:r>
            <a:r>
              <a:rPr lang="en-US" sz="2000" dirty="0">
                <a:solidFill>
                  <a:srgbClr val="FF0000"/>
                </a:solidFill>
                <a:latin typeface="+mj-lt"/>
              </a:rPr>
              <a:t>rising demand</a:t>
            </a:r>
            <a:r>
              <a:rPr lang="en-US" sz="2000" dirty="0">
                <a:latin typeface="+mj-lt"/>
              </a:rPr>
              <a:t>, an </a:t>
            </a:r>
            <a:r>
              <a:rPr lang="en-US" sz="2000" dirty="0">
                <a:solidFill>
                  <a:srgbClr val="FF0000"/>
                </a:solidFill>
                <a:latin typeface="+mj-lt"/>
              </a:rPr>
              <a:t>elastic infrastructure </a:t>
            </a:r>
            <a:r>
              <a:rPr lang="en-US" sz="2000" dirty="0">
                <a:latin typeface="+mj-lt"/>
              </a:rPr>
              <a:t>will </a:t>
            </a:r>
            <a:r>
              <a:rPr lang="en-US" sz="2000" dirty="0">
                <a:solidFill>
                  <a:srgbClr val="FF0000"/>
                </a:solidFill>
                <a:latin typeface="+mj-lt"/>
              </a:rPr>
              <a:t>automatically reduce capacity when demand drops</a:t>
            </a:r>
            <a:r>
              <a:rPr lang="en-US" sz="2000" dirty="0">
                <a:latin typeface="+mj-lt"/>
              </a:rPr>
              <a:t>.</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This makes it possible to </a:t>
            </a:r>
            <a:r>
              <a:rPr lang="en-US" sz="2000" dirty="0">
                <a:solidFill>
                  <a:srgbClr val="FF0000"/>
                </a:solidFill>
                <a:latin typeface="+mj-lt"/>
              </a:rPr>
              <a:t>control costs</a:t>
            </a:r>
            <a:r>
              <a:rPr lang="en-US" sz="2000" dirty="0">
                <a:latin typeface="+mj-lt"/>
              </a:rPr>
              <a:t>, since you’ll run resources only when they’re needed.</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57076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Optimization </a:t>
            </a:r>
          </a:p>
        </p:txBody>
      </p:sp>
      <p:sp>
        <p:nvSpPr>
          <p:cNvPr id="16" name="Rectangle 15"/>
          <p:cNvSpPr/>
          <p:nvPr/>
        </p:nvSpPr>
        <p:spPr>
          <a:xfrm>
            <a:off x="284480" y="1524000"/>
            <a:ext cx="11734800" cy="3947171"/>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b="1" dirty="0">
                <a:latin typeface="+mj-lt"/>
              </a:rPr>
              <a:t>Cost Management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Besides the ability to </a:t>
            </a:r>
            <a:r>
              <a:rPr lang="en-US" sz="2000" dirty="0">
                <a:solidFill>
                  <a:srgbClr val="FF0000"/>
                </a:solidFill>
                <a:latin typeface="+mj-lt"/>
              </a:rPr>
              <a:t>control expenses by closely managing the resources </a:t>
            </a:r>
            <a:r>
              <a:rPr lang="en-US" sz="2000" dirty="0">
                <a:latin typeface="+mj-lt"/>
              </a:rPr>
              <a:t>you use, cloud computing transitions your IT spending from a capital expenditure </a:t>
            </a:r>
            <a:r>
              <a:rPr lang="en-US" sz="2000" dirty="0">
                <a:solidFill>
                  <a:srgbClr val="FF0000"/>
                </a:solidFill>
                <a:latin typeface="+mj-lt"/>
              </a:rPr>
              <a:t>(capex) framework </a:t>
            </a:r>
            <a:r>
              <a:rPr lang="en-US" sz="2000" dirty="0">
                <a:latin typeface="+mj-lt"/>
              </a:rPr>
              <a:t>into something closer to </a:t>
            </a:r>
            <a:r>
              <a:rPr lang="en-US" sz="2000" dirty="0">
                <a:solidFill>
                  <a:srgbClr val="FF0000"/>
                </a:solidFill>
                <a:latin typeface="+mj-lt"/>
              </a:rPr>
              <a:t>operational expenditure (</a:t>
            </a:r>
            <a:r>
              <a:rPr lang="en-US" sz="2000" dirty="0" err="1">
                <a:solidFill>
                  <a:srgbClr val="FF0000"/>
                </a:solidFill>
                <a:latin typeface="+mj-lt"/>
              </a:rPr>
              <a:t>opex</a:t>
            </a:r>
            <a:r>
              <a:rPr lang="en-US" sz="2000" dirty="0">
                <a:solidFill>
                  <a:srgbClr val="FF0000"/>
                </a:solidFill>
                <a:latin typeface="+mj-lt"/>
              </a:rPr>
              <a:t>)</a:t>
            </a:r>
            <a:r>
              <a:rPr lang="en-US" sz="2000" dirty="0">
                <a:latin typeface="+mj-lt"/>
              </a:rPr>
              <a: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In practical terms, this means you </a:t>
            </a:r>
            <a:r>
              <a:rPr lang="en-US" sz="2000" dirty="0">
                <a:solidFill>
                  <a:srgbClr val="FF0000"/>
                </a:solidFill>
                <a:latin typeface="+mj-lt"/>
              </a:rPr>
              <a:t>no longer have to spend </a:t>
            </a:r>
            <a:r>
              <a:rPr lang="en-US" sz="2000" dirty="0">
                <a:latin typeface="+mj-lt"/>
              </a:rPr>
              <a:t>$10,000 up front for every new server you deploy—</a:t>
            </a:r>
            <a:r>
              <a:rPr lang="en-US" sz="2000" dirty="0">
                <a:solidFill>
                  <a:srgbClr val="FF0000"/>
                </a:solidFill>
                <a:latin typeface="+mj-lt"/>
              </a:rPr>
              <a:t>along with associated electricity, cooling, security, and rack space costs</a:t>
            </a:r>
            <a:r>
              <a:rPr lang="en-US" sz="2000" dirty="0">
                <a:latin typeface="+mj-lt"/>
              </a:rPr>
              <a:t>.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12201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Optimization </a:t>
            </a:r>
          </a:p>
        </p:txBody>
      </p:sp>
      <p:sp>
        <p:nvSpPr>
          <p:cNvPr id="16" name="Rectangle 15"/>
          <p:cNvSpPr/>
          <p:nvPr/>
        </p:nvSpPr>
        <p:spPr>
          <a:xfrm>
            <a:off x="264160" y="1295400"/>
            <a:ext cx="11734800" cy="2588209"/>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To help you understand the full implications of cloud compute spending, AWS provides a free Total Cost of Ownership (TCO) Calculator at </a:t>
            </a:r>
            <a:r>
              <a:rPr lang="en-US" sz="2000" dirty="0">
                <a:solidFill>
                  <a:srgbClr val="FF0000"/>
                </a:solidFill>
                <a:latin typeface="+mj-lt"/>
              </a:rPr>
              <a:t>aws.amazon.com/</a:t>
            </a:r>
            <a:r>
              <a:rPr lang="en-US" sz="2000" dirty="0" err="1">
                <a:solidFill>
                  <a:srgbClr val="FF0000"/>
                </a:solidFill>
                <a:latin typeface="+mj-lt"/>
              </a:rPr>
              <a:t>tco</a:t>
            </a:r>
            <a:r>
              <a:rPr lang="en-US" sz="2000" dirty="0">
                <a:solidFill>
                  <a:srgbClr val="FF0000"/>
                </a:solidFill>
                <a:latin typeface="+mj-lt"/>
              </a:rPr>
              <a:t>-calculator</a:t>
            </a:r>
            <a:r>
              <a:rPr lang="en-US" sz="2000" dirty="0">
                <a:latin typeface="+mj-lt"/>
              </a:rPr>
              <a:t>.</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This calculator helps you perform proper “apples-to-apples” comparisons between your current data center costs and what an identical operation would cost you on AWS.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92331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Service Categories</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3EE79164-7302-86BA-B202-996A6909415A}"/>
              </a:ext>
            </a:extLst>
          </p:cNvPr>
          <p:cNvPicPr>
            <a:picLocks noChangeAspect="1"/>
          </p:cNvPicPr>
          <p:nvPr/>
        </p:nvPicPr>
        <p:blipFill>
          <a:blip r:embed="rId4"/>
          <a:stretch>
            <a:fillRect/>
          </a:stretch>
        </p:blipFill>
        <p:spPr>
          <a:xfrm>
            <a:off x="533400" y="1319185"/>
            <a:ext cx="9906000" cy="4700615"/>
          </a:xfrm>
          <a:prstGeom prst="rect">
            <a:avLst/>
          </a:prstGeom>
        </p:spPr>
      </p:pic>
    </p:spTree>
    <p:extLst>
      <p:ext uri="{BB962C8B-B14F-4D97-AF65-F5344CB8AC3E}">
        <p14:creationId xmlns:p14="http://schemas.microsoft.com/office/powerpoint/2010/main" val="13813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Cloud</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7" name="Picture 6">
            <a:extLst>
              <a:ext uri="{FF2B5EF4-FFF2-40B4-BE49-F238E27FC236}">
                <a16:creationId xmlns:a16="http://schemas.microsoft.com/office/drawing/2014/main" id="{CB0176C0-8FDA-085C-BF3B-AD21C2027B84}"/>
              </a:ext>
            </a:extLst>
          </p:cNvPr>
          <p:cNvPicPr>
            <a:picLocks noChangeAspect="1"/>
          </p:cNvPicPr>
          <p:nvPr/>
        </p:nvPicPr>
        <p:blipFill>
          <a:blip r:embed="rId4"/>
          <a:stretch>
            <a:fillRect/>
          </a:stretch>
        </p:blipFill>
        <p:spPr>
          <a:xfrm>
            <a:off x="381000" y="1104900"/>
            <a:ext cx="8991600" cy="4648200"/>
          </a:xfrm>
          <a:prstGeom prst="rect">
            <a:avLst/>
          </a:prstGeom>
        </p:spPr>
      </p:pic>
    </p:spTree>
    <p:extLst>
      <p:ext uri="{BB962C8B-B14F-4D97-AF65-F5344CB8AC3E}">
        <p14:creationId xmlns:p14="http://schemas.microsoft.com/office/powerpoint/2010/main" val="129315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19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4DC8E0BC-DC89-1ED5-A0DD-04C28EFF12C9}"/>
              </a:ext>
            </a:extLst>
          </p:cNvPr>
          <p:cNvPicPr>
            <a:picLocks noChangeAspect="1"/>
          </p:cNvPicPr>
          <p:nvPr/>
        </p:nvPicPr>
        <p:blipFill>
          <a:blip r:embed="rId4"/>
          <a:stretch>
            <a:fillRect/>
          </a:stretch>
        </p:blipFill>
        <p:spPr>
          <a:xfrm>
            <a:off x="228600" y="685799"/>
            <a:ext cx="9601200" cy="6157297"/>
          </a:xfrm>
          <a:prstGeom prst="rect">
            <a:avLst/>
          </a:prstGeom>
        </p:spPr>
      </p:pic>
    </p:spTree>
    <p:extLst>
      <p:ext uri="{BB962C8B-B14F-4D97-AF65-F5344CB8AC3E}">
        <p14:creationId xmlns:p14="http://schemas.microsoft.com/office/powerpoint/2010/main" val="308279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609600"/>
            <a:ext cx="4953000" cy="523220"/>
          </a:xfrm>
          <a:prstGeom prst="rect">
            <a:avLst/>
          </a:prstGeom>
          <a:noFill/>
        </p:spPr>
        <p:txBody>
          <a:bodyPr wrap="square" rtlCol="0">
            <a:spAutoFit/>
          </a:bodyPr>
          <a:lstStyle/>
          <a:p>
            <a:r>
              <a:rPr lang="en-US" sz="2800" b="1" dirty="0">
                <a:latin typeface="+mj-lt"/>
              </a:rPr>
              <a:t>Course Learning Objectives:</a:t>
            </a:r>
          </a:p>
        </p:txBody>
      </p:sp>
      <p:sp>
        <p:nvSpPr>
          <p:cNvPr id="16" name="Rectangle 15"/>
          <p:cNvSpPr/>
          <p:nvPr/>
        </p:nvSpPr>
        <p:spPr>
          <a:xfrm>
            <a:off x="228600" y="1371600"/>
            <a:ext cx="11734800" cy="3318794"/>
          </a:xfrm>
          <a:prstGeom prst="rect">
            <a:avLst/>
          </a:prstGeom>
        </p:spPr>
        <p:txBody>
          <a:bodyPr wrap="square">
            <a:spAutoFit/>
          </a:bodyPr>
          <a:lstStyle/>
          <a:p>
            <a:pPr lvl="0" algn="just" rtl="0">
              <a:lnSpc>
                <a:spcPct val="150000"/>
              </a:lnSpc>
              <a:spcBef>
                <a:spcPts val="1000"/>
              </a:spcBef>
              <a:spcAft>
                <a:spcPts val="0"/>
              </a:spcAft>
              <a:buClr>
                <a:schemeClr val="dk1"/>
              </a:buClr>
              <a:buSzPts val="1600"/>
            </a:pPr>
            <a:r>
              <a:rPr lang="en-US" sz="2000" dirty="0">
                <a:latin typeface="+mj-lt"/>
                <a:ea typeface="Times New Roman"/>
                <a:cs typeface="Times New Roman"/>
                <a:sym typeface="Times New Roman"/>
              </a:rPr>
              <a:t>1. Understand fundamental of Cloud Computing and Amazon Elastic Compute Cloud and Amazon Elastic Block Store using AWS Platform </a:t>
            </a:r>
          </a:p>
          <a:p>
            <a:pPr lvl="0" algn="just" rtl="0">
              <a:lnSpc>
                <a:spcPct val="150000"/>
              </a:lnSpc>
              <a:spcBef>
                <a:spcPts val="1000"/>
              </a:spcBef>
              <a:spcAft>
                <a:spcPts val="0"/>
              </a:spcAft>
              <a:buClr>
                <a:schemeClr val="dk1"/>
              </a:buClr>
              <a:buSzPts val="1600"/>
            </a:pPr>
            <a:r>
              <a:rPr lang="en-US" sz="2000" dirty="0">
                <a:latin typeface="+mj-lt"/>
                <a:ea typeface="Times New Roman"/>
                <a:cs typeface="Times New Roman"/>
                <a:sym typeface="Times New Roman"/>
              </a:rPr>
              <a:t>2.Devise the process of services Storage and Virtual Private Cloud in AWS.</a:t>
            </a:r>
          </a:p>
          <a:p>
            <a:pPr lvl="0" algn="just" rtl="0">
              <a:lnSpc>
                <a:spcPct val="150000"/>
              </a:lnSpc>
              <a:spcBef>
                <a:spcPts val="1000"/>
              </a:spcBef>
              <a:spcAft>
                <a:spcPts val="0"/>
              </a:spcAft>
              <a:buClr>
                <a:schemeClr val="dk1"/>
              </a:buClr>
              <a:buSzPts val="1600"/>
            </a:pPr>
            <a:r>
              <a:rPr lang="en-US" sz="2000" dirty="0">
                <a:latin typeface="+mj-lt"/>
                <a:ea typeface="Times New Roman"/>
                <a:cs typeface="Times New Roman"/>
                <a:sym typeface="Times New Roman"/>
              </a:rPr>
              <a:t>3. Develop the Database services in AWS platform.</a:t>
            </a:r>
          </a:p>
          <a:p>
            <a:pPr lvl="0" algn="just" rtl="0">
              <a:lnSpc>
                <a:spcPct val="150000"/>
              </a:lnSpc>
              <a:spcBef>
                <a:spcPts val="1000"/>
              </a:spcBef>
              <a:spcAft>
                <a:spcPts val="0"/>
              </a:spcAft>
              <a:buClr>
                <a:schemeClr val="dk1"/>
              </a:buClr>
              <a:buSzPts val="1600"/>
            </a:pPr>
            <a:r>
              <a:rPr lang="en-US" sz="2000" dirty="0">
                <a:latin typeface="+mj-lt"/>
                <a:ea typeface="Times New Roman"/>
                <a:cs typeface="Times New Roman"/>
                <a:sym typeface="Times New Roman"/>
              </a:rPr>
              <a:t>4. Recognize the importance of Authentication and Authorization of Security in AWS.</a:t>
            </a:r>
          </a:p>
          <a:p>
            <a:pPr lvl="0" algn="just" rtl="0">
              <a:lnSpc>
                <a:spcPct val="150000"/>
              </a:lnSpc>
              <a:spcBef>
                <a:spcPts val="1000"/>
              </a:spcBef>
              <a:spcAft>
                <a:spcPts val="0"/>
              </a:spcAft>
              <a:buClr>
                <a:schemeClr val="dk1"/>
              </a:buClr>
              <a:buSzPts val="1600"/>
            </a:pPr>
            <a:r>
              <a:rPr lang="en-US" sz="2000" dirty="0">
                <a:latin typeface="+mj-lt"/>
                <a:ea typeface="Times New Roman"/>
                <a:cs typeface="Times New Roman"/>
                <a:sym typeface="Times New Roman"/>
              </a:rPr>
              <a:t>5. Apply Domain Name System and Network Routing for an EC2 Web Server.</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82578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Cloud</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6AED7F3E-0A55-A95B-3041-E562AC5AEE77}"/>
              </a:ext>
            </a:extLst>
          </p:cNvPr>
          <p:cNvPicPr>
            <a:picLocks noChangeAspect="1"/>
          </p:cNvPicPr>
          <p:nvPr/>
        </p:nvPicPr>
        <p:blipFill>
          <a:blip r:embed="rId4"/>
          <a:stretch>
            <a:fillRect/>
          </a:stretch>
        </p:blipFill>
        <p:spPr>
          <a:xfrm>
            <a:off x="457200" y="1214100"/>
            <a:ext cx="9448801" cy="5400060"/>
          </a:xfrm>
          <a:prstGeom prst="rect">
            <a:avLst/>
          </a:prstGeom>
        </p:spPr>
      </p:pic>
    </p:spTree>
    <p:extLst>
      <p:ext uri="{BB962C8B-B14F-4D97-AF65-F5344CB8AC3E}">
        <p14:creationId xmlns:p14="http://schemas.microsoft.com/office/powerpoint/2010/main" val="185125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Cloud</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FBEB44BB-BE31-8085-C55B-AF3D5AB8829A}"/>
              </a:ext>
            </a:extLst>
          </p:cNvPr>
          <p:cNvPicPr>
            <a:picLocks noChangeAspect="1"/>
          </p:cNvPicPr>
          <p:nvPr/>
        </p:nvPicPr>
        <p:blipFill>
          <a:blip r:embed="rId4"/>
          <a:stretch>
            <a:fillRect/>
          </a:stretch>
        </p:blipFill>
        <p:spPr>
          <a:xfrm>
            <a:off x="381002" y="1447800"/>
            <a:ext cx="9524999" cy="4876800"/>
          </a:xfrm>
          <a:prstGeom prst="rect">
            <a:avLst/>
          </a:prstGeom>
        </p:spPr>
      </p:pic>
    </p:spTree>
    <p:extLst>
      <p:ext uri="{BB962C8B-B14F-4D97-AF65-F5344CB8AC3E}">
        <p14:creationId xmlns:p14="http://schemas.microsoft.com/office/powerpoint/2010/main" val="368170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60EE708D-3A53-01D1-1410-600AAD2B45CC}"/>
              </a:ext>
            </a:extLst>
          </p:cNvPr>
          <p:cNvPicPr>
            <a:picLocks noChangeAspect="1"/>
          </p:cNvPicPr>
          <p:nvPr/>
        </p:nvPicPr>
        <p:blipFill>
          <a:blip r:embed="rId4"/>
          <a:stretch>
            <a:fillRect/>
          </a:stretch>
        </p:blipFill>
        <p:spPr>
          <a:xfrm>
            <a:off x="838200" y="685800"/>
            <a:ext cx="9067801" cy="5943599"/>
          </a:xfrm>
          <a:prstGeom prst="rect">
            <a:avLst/>
          </a:prstGeom>
        </p:spPr>
      </p:pic>
    </p:spTree>
    <p:extLst>
      <p:ext uri="{BB962C8B-B14F-4D97-AF65-F5344CB8AC3E}">
        <p14:creationId xmlns:p14="http://schemas.microsoft.com/office/powerpoint/2010/main" val="291297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Cloud</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6B8B5089-6C81-C60F-751A-19E7912DFE20}"/>
              </a:ext>
            </a:extLst>
          </p:cNvPr>
          <p:cNvPicPr>
            <a:picLocks noChangeAspect="1"/>
          </p:cNvPicPr>
          <p:nvPr/>
        </p:nvPicPr>
        <p:blipFill>
          <a:blip r:embed="rId4"/>
          <a:stretch>
            <a:fillRect/>
          </a:stretch>
        </p:blipFill>
        <p:spPr>
          <a:xfrm>
            <a:off x="609600" y="1209020"/>
            <a:ext cx="9753600" cy="4429780"/>
          </a:xfrm>
          <a:prstGeom prst="rect">
            <a:avLst/>
          </a:prstGeom>
        </p:spPr>
      </p:pic>
    </p:spTree>
    <p:extLst>
      <p:ext uri="{BB962C8B-B14F-4D97-AF65-F5344CB8AC3E}">
        <p14:creationId xmlns:p14="http://schemas.microsoft.com/office/powerpoint/2010/main" val="231722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Cloud</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C13F41AC-572D-2A1C-99D3-54AD4F9368B2}"/>
              </a:ext>
            </a:extLst>
          </p:cNvPr>
          <p:cNvPicPr>
            <a:picLocks noChangeAspect="1"/>
          </p:cNvPicPr>
          <p:nvPr/>
        </p:nvPicPr>
        <p:blipFill>
          <a:blip r:embed="rId4"/>
          <a:stretch>
            <a:fillRect/>
          </a:stretch>
        </p:blipFill>
        <p:spPr>
          <a:xfrm>
            <a:off x="264160" y="1209020"/>
            <a:ext cx="9753601" cy="5395297"/>
          </a:xfrm>
          <a:prstGeom prst="rect">
            <a:avLst/>
          </a:prstGeom>
        </p:spPr>
      </p:pic>
    </p:spTree>
    <p:extLst>
      <p:ext uri="{BB962C8B-B14F-4D97-AF65-F5344CB8AC3E}">
        <p14:creationId xmlns:p14="http://schemas.microsoft.com/office/powerpoint/2010/main" val="115709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70256" y="507070"/>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AWS Platform Architecture</a:t>
            </a:r>
          </a:p>
        </p:txBody>
      </p:sp>
      <p:sp>
        <p:nvSpPr>
          <p:cNvPr id="16" name="Rectangle 15"/>
          <p:cNvSpPr/>
          <p:nvPr/>
        </p:nvSpPr>
        <p:spPr>
          <a:xfrm>
            <a:off x="0" y="768680"/>
            <a:ext cx="11734800" cy="5866029"/>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1800" b="1" dirty="0">
                <a:latin typeface="+mj-lt"/>
                <a:ea typeface="Times New Roman"/>
                <a:cs typeface="Times New Roman"/>
                <a:sym typeface="Times New Roman"/>
                <a:hlinkClick r:id="rId3"/>
              </a:rPr>
              <a:t>https://aws.amazon.com/about-aws/global-infrastructure/regions_az/</a:t>
            </a:r>
            <a:endParaRPr lang="en-US" sz="1800" b="1" dirty="0">
              <a:latin typeface="+mj-lt"/>
              <a:ea typeface="Times New Roman"/>
              <a:cs typeface="Times New Roman"/>
              <a:sym typeface="Times New Roman"/>
            </a:endParaRP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dirty="0">
                <a:solidFill>
                  <a:srgbClr val="FF0000"/>
                </a:solidFill>
                <a:hlinkClick r:id="rId4"/>
              </a:rPr>
              <a:t>https://aws.amazon.com/about-aws/global-infrastructure/</a:t>
            </a:r>
            <a:endParaRPr lang="en-US" dirty="0">
              <a:solidFill>
                <a:srgbClr val="FF0000"/>
              </a:solidFill>
            </a:endParaRP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dirty="0">
                <a:solidFill>
                  <a:srgbClr val="FF0000"/>
                </a:solidFill>
              </a:rPr>
              <a:t>AWS maintains data centers for its physical servers around the world. </a:t>
            </a:r>
            <a:r>
              <a:rPr lang="en-US" dirty="0"/>
              <a:t>Because the centers are so widely distributed, you can reduce your </a:t>
            </a:r>
            <a:r>
              <a:rPr lang="en-US" sz="2000" dirty="0"/>
              <a:t>own services’ network transfer latency by </a:t>
            </a:r>
            <a:r>
              <a:rPr lang="en-US" sz="2000" dirty="0">
                <a:solidFill>
                  <a:srgbClr val="FF0000"/>
                </a:solidFill>
              </a:rPr>
              <a:t>hosting your workloads geographically close to your users.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t>It can also help you manage compliance with regulations requiring you to keep data within a particular legal jurisdiction.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t>It’s important to always </a:t>
            </a:r>
            <a:r>
              <a:rPr lang="en-US" sz="2000" dirty="0">
                <a:solidFill>
                  <a:srgbClr val="FF0000"/>
                </a:solidFill>
              </a:rPr>
              <a:t>be conscious of the region </a:t>
            </a:r>
            <a:r>
              <a:rPr lang="en-US" sz="2000" dirty="0"/>
              <a:t>you have selected when you launch new AWS resources; </a:t>
            </a:r>
            <a:r>
              <a:rPr lang="en-US" sz="2000" dirty="0">
                <a:solidFill>
                  <a:srgbClr val="FF0000"/>
                </a:solidFill>
              </a:rPr>
              <a:t>pricing and service availability </a:t>
            </a:r>
            <a:r>
              <a:rPr lang="en-US" sz="2000" dirty="0"/>
              <a:t>can vary from one to the next. </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947194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85800"/>
            <a:ext cx="7813040" cy="523220"/>
          </a:xfrm>
          <a:prstGeom prst="rect">
            <a:avLst/>
          </a:prstGeom>
          <a:noFill/>
        </p:spPr>
        <p:txBody>
          <a:bodyPr wrap="square" rtlCol="0">
            <a:spAutoFit/>
          </a:bodyPr>
          <a:lstStyle/>
          <a:p>
            <a:r>
              <a:rPr lang="en-US" sz="2800" dirty="0">
                <a:latin typeface="+mj-lt"/>
                <a:ea typeface="Times New Roman"/>
                <a:cs typeface="Times New Roman"/>
                <a:sym typeface="Times New Roman"/>
              </a:rPr>
              <a:t>The AWS Cloud</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B9DB9701-58E7-AF94-5B05-C2F1BF75630C}"/>
              </a:ext>
            </a:extLst>
          </p:cNvPr>
          <p:cNvPicPr>
            <a:picLocks noChangeAspect="1"/>
          </p:cNvPicPr>
          <p:nvPr/>
        </p:nvPicPr>
        <p:blipFill>
          <a:blip r:embed="rId4"/>
          <a:stretch>
            <a:fillRect/>
          </a:stretch>
        </p:blipFill>
        <p:spPr>
          <a:xfrm>
            <a:off x="442200" y="1209020"/>
            <a:ext cx="8473200" cy="5344180"/>
          </a:xfrm>
          <a:prstGeom prst="rect">
            <a:avLst/>
          </a:prstGeom>
        </p:spPr>
      </p:pic>
    </p:spTree>
    <p:extLst>
      <p:ext uri="{BB962C8B-B14F-4D97-AF65-F5344CB8AC3E}">
        <p14:creationId xmlns:p14="http://schemas.microsoft.com/office/powerpoint/2010/main" val="1417721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AWS Reliability and Compliance </a:t>
            </a:r>
          </a:p>
        </p:txBody>
      </p:sp>
      <p:sp>
        <p:nvSpPr>
          <p:cNvPr id="16" name="Rectangle 15"/>
          <p:cNvSpPr/>
          <p:nvPr/>
        </p:nvSpPr>
        <p:spPr>
          <a:xfrm>
            <a:off x="264160" y="1048882"/>
            <a:ext cx="11734800" cy="5922070"/>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AWS has a </a:t>
            </a:r>
            <a:r>
              <a:rPr lang="en-US" sz="2000" dirty="0">
                <a:solidFill>
                  <a:srgbClr val="FF0000"/>
                </a:solidFill>
                <a:latin typeface="+mj-lt"/>
              </a:rPr>
              <a:t>lot of the basic regulatory, legal, and security groundwork </a:t>
            </a:r>
            <a:r>
              <a:rPr lang="en-US" sz="2000" dirty="0">
                <a:latin typeface="+mj-lt"/>
              </a:rPr>
              <a:t>covered before you even launch your first service.</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AWS has </a:t>
            </a:r>
            <a:r>
              <a:rPr lang="en-US" sz="2000" dirty="0">
                <a:solidFill>
                  <a:srgbClr val="FF0000"/>
                </a:solidFill>
                <a:latin typeface="+mj-lt"/>
              </a:rPr>
              <a:t>invested significant planning and funds </a:t>
            </a:r>
            <a:r>
              <a:rPr lang="en-US" sz="2000" dirty="0">
                <a:latin typeface="+mj-lt"/>
              </a:rPr>
              <a:t>into resources and expertise relating to infrastructure administration.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Its heavily protected and secretive data centers, layers of redundancy, and carefully developed best-practice protocols would be </a:t>
            </a:r>
            <a:r>
              <a:rPr lang="en-US" sz="2000" dirty="0">
                <a:solidFill>
                  <a:srgbClr val="FF0000"/>
                </a:solidFill>
                <a:latin typeface="+mj-lt"/>
              </a:rPr>
              <a:t>difficult or even impossible for a regular enterprise to replicate</a:t>
            </a:r>
            <a:r>
              <a:rPr lang="en-US" sz="2000" dirty="0">
                <a:latin typeface="+mj-lt"/>
              </a:rPr>
              <a:t>.</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Where applicable, resources on the AWS platform are compliant with dozens of national and international standards, frameworks, and certifications, including ISO 9001, FedRAMP, NIST, and GDPR. (See </a:t>
            </a:r>
            <a:r>
              <a:rPr lang="en-US" sz="2000" b="1" dirty="0">
                <a:solidFill>
                  <a:srgbClr val="FF0000"/>
                </a:solidFill>
                <a:latin typeface="+mj-lt"/>
              </a:rPr>
              <a:t>aws.amazon.com/compliance/programs </a:t>
            </a:r>
            <a:r>
              <a:rPr lang="en-US" sz="2000" dirty="0">
                <a:latin typeface="+mj-lt"/>
              </a:rPr>
              <a:t>for more information.)</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6648" y="460664"/>
            <a:ext cx="2286000" cy="823296"/>
          </a:xfrm>
          <a:prstGeom prst="rect">
            <a:avLst/>
          </a:prstGeom>
          <a:noFill/>
          <a:ln>
            <a:noFill/>
          </a:ln>
        </p:spPr>
      </p:pic>
    </p:spTree>
    <p:extLst>
      <p:ext uri="{BB962C8B-B14F-4D97-AF65-F5344CB8AC3E}">
        <p14:creationId xmlns:p14="http://schemas.microsoft.com/office/powerpoint/2010/main" val="40238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The AWS Shared Responsibility Model </a:t>
            </a:r>
          </a:p>
        </p:txBody>
      </p:sp>
      <p:sp>
        <p:nvSpPr>
          <p:cNvPr id="16" name="Rectangle 15"/>
          <p:cNvSpPr/>
          <p:nvPr/>
        </p:nvSpPr>
        <p:spPr>
          <a:xfrm>
            <a:off x="294640" y="1371600"/>
            <a:ext cx="11734800" cy="3947171"/>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AWS </a:t>
            </a:r>
            <a:r>
              <a:rPr lang="en-US" sz="2000" dirty="0">
                <a:solidFill>
                  <a:srgbClr val="FF0000"/>
                </a:solidFill>
                <a:latin typeface="+mj-lt"/>
              </a:rPr>
              <a:t>guarantees the secure and uninterrupted </a:t>
            </a:r>
            <a:r>
              <a:rPr lang="en-US" sz="2000" dirty="0">
                <a:latin typeface="+mj-lt"/>
              </a:rPr>
              <a:t>operation of its “cloud.” That means its physical servers, storage devices, networking infrastructure, and managed services.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AWS customers, as illustrated in </a:t>
            </a:r>
            <a:r>
              <a:rPr lang="en-US" sz="2000" b="1" dirty="0">
                <a:solidFill>
                  <a:srgbClr val="FF0000"/>
                </a:solidFill>
                <a:latin typeface="+mj-lt"/>
              </a:rPr>
              <a:t>Figure 1.3</a:t>
            </a:r>
            <a:r>
              <a:rPr lang="en-US" sz="2000" dirty="0">
                <a:latin typeface="+mj-lt"/>
              </a:rPr>
              <a:t>, are responsible for whatever happens within that cloud.</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This covers the security and operation of installed operating systems, client-side data, the movement of data across networks, end-user authentication and access, and customer data.</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96643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29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183F5F6E-EE72-2B04-02FD-5C36483F5146}"/>
              </a:ext>
            </a:extLst>
          </p:cNvPr>
          <p:cNvPicPr>
            <a:picLocks noChangeAspect="1"/>
          </p:cNvPicPr>
          <p:nvPr/>
        </p:nvPicPr>
        <p:blipFill>
          <a:blip r:embed="rId4"/>
          <a:stretch>
            <a:fillRect/>
          </a:stretch>
        </p:blipFill>
        <p:spPr>
          <a:xfrm>
            <a:off x="685800" y="914400"/>
            <a:ext cx="9677399" cy="5181600"/>
          </a:xfrm>
          <a:prstGeom prst="rect">
            <a:avLst/>
          </a:prstGeom>
        </p:spPr>
      </p:pic>
    </p:spTree>
    <p:extLst>
      <p:ext uri="{BB962C8B-B14F-4D97-AF65-F5344CB8AC3E}">
        <p14:creationId xmlns:p14="http://schemas.microsoft.com/office/powerpoint/2010/main" val="346428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425327"/>
            <a:ext cx="4953000" cy="523220"/>
          </a:xfrm>
          <a:prstGeom prst="rect">
            <a:avLst/>
          </a:prstGeom>
          <a:noFill/>
        </p:spPr>
        <p:txBody>
          <a:bodyPr wrap="square" rtlCol="0">
            <a:spAutoFit/>
          </a:bodyPr>
          <a:lstStyle/>
          <a:p>
            <a:r>
              <a:rPr lang="en-US" sz="2800" b="1" dirty="0">
                <a:latin typeface="+mj-lt"/>
              </a:rPr>
              <a:t>Course Outcome:</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graphicFrame>
        <p:nvGraphicFramePr>
          <p:cNvPr id="2" name="Table 1">
            <a:extLst>
              <a:ext uri="{FF2B5EF4-FFF2-40B4-BE49-F238E27FC236}">
                <a16:creationId xmlns:a16="http://schemas.microsoft.com/office/drawing/2014/main" id="{3B7C08F7-A165-2612-AD64-DDB550452118}"/>
              </a:ext>
            </a:extLst>
          </p:cNvPr>
          <p:cNvGraphicFramePr>
            <a:graphicFrameLocks noGrp="1"/>
          </p:cNvGraphicFramePr>
          <p:nvPr>
            <p:extLst>
              <p:ext uri="{D42A27DB-BD31-4B8C-83A1-F6EECF244321}">
                <p14:modId xmlns:p14="http://schemas.microsoft.com/office/powerpoint/2010/main" val="2205807110"/>
              </p:ext>
            </p:extLst>
          </p:nvPr>
        </p:nvGraphicFramePr>
        <p:xfrm>
          <a:off x="152400" y="1066800"/>
          <a:ext cx="11763248" cy="4819625"/>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3510705291"/>
                    </a:ext>
                  </a:extLst>
                </a:gridCol>
                <a:gridCol w="9144000">
                  <a:extLst>
                    <a:ext uri="{9D8B030D-6E8A-4147-A177-3AD203B41FA5}">
                      <a16:colId xmlns:a16="http://schemas.microsoft.com/office/drawing/2014/main" val="3240364456"/>
                    </a:ext>
                  </a:extLst>
                </a:gridCol>
                <a:gridCol w="1400048">
                  <a:extLst>
                    <a:ext uri="{9D8B030D-6E8A-4147-A177-3AD203B41FA5}">
                      <a16:colId xmlns:a16="http://schemas.microsoft.com/office/drawing/2014/main" val="2322927250"/>
                    </a:ext>
                  </a:extLst>
                </a:gridCol>
              </a:tblGrid>
              <a:tr h="840637">
                <a:tc>
                  <a:txBody>
                    <a:bodyPr/>
                    <a:lstStyle/>
                    <a:p>
                      <a:pPr algn="ctr">
                        <a:lnSpc>
                          <a:spcPct val="107000"/>
                        </a:lnSpc>
                        <a:spcAft>
                          <a:spcPts val="800"/>
                        </a:spcAft>
                      </a:pPr>
                      <a:r>
                        <a:rPr lang="en-IN" sz="1800" dirty="0">
                          <a:effectLst/>
                          <a:latin typeface="+mj-lt"/>
                        </a:rPr>
                        <a:t>Course Outcome</a:t>
                      </a:r>
                      <a:endParaRPr lang="en-IN" sz="18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IN" sz="1800" dirty="0">
                          <a:effectLst/>
                          <a:latin typeface="+mj-lt"/>
                        </a:rPr>
                        <a:t>Description</a:t>
                      </a:r>
                      <a:endParaRPr lang="en-IN" sz="18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IN" sz="1800" dirty="0">
                          <a:effectLst/>
                          <a:latin typeface="+mj-lt"/>
                        </a:rPr>
                        <a:t>Bloom’s Taxonomy Level</a:t>
                      </a:r>
                      <a:endParaRPr lang="en-IN" sz="18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503183943"/>
                  </a:ext>
                </a:extLst>
              </a:tr>
              <a:tr h="606365">
                <a:tc gridSpan="3">
                  <a:txBody>
                    <a:bodyPr/>
                    <a:lstStyle/>
                    <a:p>
                      <a:pPr algn="just">
                        <a:lnSpc>
                          <a:spcPct val="115000"/>
                        </a:lnSpc>
                      </a:pPr>
                      <a:r>
                        <a:rPr lang="en-US" sz="1800" dirty="0">
                          <a:effectLst/>
                          <a:latin typeface="+mj-lt"/>
                        </a:rPr>
                        <a:t>At the end of the course the student will be able to:</a:t>
                      </a:r>
                      <a:endParaRPr lang="en-IN" sz="1800" dirty="0">
                        <a:effectLst/>
                        <a:latin typeface="+mj-lt"/>
                      </a:endParaRPr>
                    </a:p>
                    <a:p>
                      <a:pPr>
                        <a:lnSpc>
                          <a:spcPct val="107000"/>
                        </a:lnSpc>
                        <a:spcAft>
                          <a:spcPts val="800"/>
                        </a:spcAft>
                      </a:pPr>
                      <a:r>
                        <a:rPr lang="en-IN" sz="1800" dirty="0">
                          <a:effectLst/>
                          <a:latin typeface="+mj-lt"/>
                        </a:rPr>
                        <a:t> </a:t>
                      </a:r>
                      <a:endParaRPr lang="en-IN" sz="1800" dirty="0">
                        <a:effectLst/>
                        <a:latin typeface="+mj-lt"/>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pPr>
                        <a:lnSpc>
                          <a:spcPct val="107000"/>
                        </a:lnSpc>
                        <a:spcAft>
                          <a:spcPts val="800"/>
                        </a:spcAft>
                      </a:pPr>
                      <a:endParaRPr lang="en-IN" sz="1800" dirty="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07665789"/>
                  </a:ext>
                </a:extLst>
              </a:tr>
              <a:tr h="1024067">
                <a:tc>
                  <a:txBody>
                    <a:bodyPr/>
                    <a:lstStyle/>
                    <a:p>
                      <a:pPr algn="ctr">
                        <a:lnSpc>
                          <a:spcPct val="107000"/>
                        </a:lnSpc>
                        <a:spcAft>
                          <a:spcPts val="800"/>
                        </a:spcAft>
                      </a:pPr>
                      <a:r>
                        <a:rPr lang="en-US" sz="1800">
                          <a:effectLst/>
                          <a:latin typeface="+mj-lt"/>
                        </a:rPr>
                        <a:t>CO1</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Utilize the fundamental concepts of Cloud computing, Amazon EC2, load balancing and Auto scaling in developing AWS cloud platform.</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L3</a:t>
                      </a:r>
                      <a:endParaRPr lang="en-IN" sz="1800" dirty="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53068326"/>
                  </a:ext>
                </a:extLst>
              </a:tr>
              <a:tr h="673029">
                <a:tc>
                  <a:txBody>
                    <a:bodyPr/>
                    <a:lstStyle/>
                    <a:p>
                      <a:pPr algn="ctr">
                        <a:lnSpc>
                          <a:spcPct val="107000"/>
                        </a:lnSpc>
                        <a:spcAft>
                          <a:spcPts val="800"/>
                        </a:spcAft>
                      </a:pPr>
                      <a:r>
                        <a:rPr lang="en-US" sz="1800">
                          <a:effectLst/>
                          <a:latin typeface="+mj-lt"/>
                        </a:rPr>
                        <a:t>CO2</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Examine the services Storage and Virtual Private Cloud runs on AWS platform.</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L3</a:t>
                      </a:r>
                      <a:endParaRPr lang="en-IN" sz="180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52995934"/>
                  </a:ext>
                </a:extLst>
              </a:tr>
              <a:tr h="673029">
                <a:tc>
                  <a:txBody>
                    <a:bodyPr/>
                    <a:lstStyle/>
                    <a:p>
                      <a:pPr algn="ctr">
                        <a:lnSpc>
                          <a:spcPct val="107000"/>
                        </a:lnSpc>
                        <a:spcAft>
                          <a:spcPts val="800"/>
                        </a:spcAft>
                      </a:pPr>
                      <a:r>
                        <a:rPr lang="en-US" sz="1800">
                          <a:effectLst/>
                          <a:latin typeface="+mj-lt"/>
                        </a:rPr>
                        <a:t>CO3</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Design and develop the latest Database Services on AWS Platform.</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L3</a:t>
                      </a:r>
                      <a:endParaRPr lang="en-IN" sz="180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97688086"/>
                  </a:ext>
                </a:extLst>
              </a:tr>
              <a:tr h="673029">
                <a:tc>
                  <a:txBody>
                    <a:bodyPr/>
                    <a:lstStyle/>
                    <a:p>
                      <a:pPr algn="ctr">
                        <a:lnSpc>
                          <a:spcPct val="107000"/>
                        </a:lnSpc>
                        <a:spcAft>
                          <a:spcPts val="800"/>
                        </a:spcAft>
                      </a:pPr>
                      <a:r>
                        <a:rPr lang="en-US" sz="1800">
                          <a:effectLst/>
                          <a:latin typeface="+mj-lt"/>
                        </a:rPr>
                        <a:t>CO4</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dirty="0">
                          <a:effectLst/>
                          <a:latin typeface="+mj-lt"/>
                        </a:rPr>
                        <a:t>Develop Amazon Authentication and Authorization, </a:t>
                      </a:r>
                      <a:r>
                        <a:rPr lang="en-US" sz="1800" dirty="0" err="1">
                          <a:effectLst/>
                          <a:latin typeface="+mj-lt"/>
                        </a:rPr>
                        <a:t>CloudTrial</a:t>
                      </a:r>
                      <a:r>
                        <a:rPr lang="en-US" sz="1800" dirty="0">
                          <a:effectLst/>
                          <a:latin typeface="+mj-lt"/>
                        </a:rPr>
                        <a:t>, Cloud Watch using AWS tools.</a:t>
                      </a:r>
                      <a:endParaRPr lang="en-IN" sz="1800" dirty="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a:effectLst/>
                          <a:latin typeface="+mj-lt"/>
                        </a:rPr>
                        <a:t>L3</a:t>
                      </a:r>
                      <a:endParaRPr lang="en-IN" sz="180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25234407"/>
                  </a:ext>
                </a:extLst>
              </a:tr>
              <a:tr h="310443">
                <a:tc>
                  <a:txBody>
                    <a:bodyPr/>
                    <a:lstStyle/>
                    <a:p>
                      <a:pPr algn="ctr">
                        <a:lnSpc>
                          <a:spcPct val="107000"/>
                        </a:lnSpc>
                        <a:spcAft>
                          <a:spcPts val="800"/>
                        </a:spcAft>
                      </a:pPr>
                      <a:r>
                        <a:rPr lang="en-US" sz="1800">
                          <a:effectLst/>
                          <a:latin typeface="+mj-lt"/>
                        </a:rPr>
                        <a:t>CO5</a:t>
                      </a:r>
                      <a:endParaRPr lang="en-IN" sz="180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dirty="0">
                          <a:effectLst/>
                          <a:latin typeface="+mj-lt"/>
                        </a:rPr>
                        <a:t>Apply DNS, Network Routing, SQS.</a:t>
                      </a:r>
                      <a:endParaRPr lang="en-IN" sz="1800" dirty="0">
                        <a:effectLst/>
                        <a:latin typeface="+mj-lt"/>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US" sz="1800" dirty="0">
                          <a:effectLst/>
                          <a:latin typeface="+mj-lt"/>
                        </a:rPr>
                        <a:t>L4</a:t>
                      </a:r>
                      <a:endParaRPr lang="en-IN" sz="1800" dirty="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30234074"/>
                  </a:ext>
                </a:extLst>
              </a:tr>
            </a:tbl>
          </a:graphicData>
        </a:graphic>
      </p:graphicFrame>
    </p:spTree>
    <p:extLst>
      <p:ext uri="{BB962C8B-B14F-4D97-AF65-F5344CB8AC3E}">
        <p14:creationId xmlns:p14="http://schemas.microsoft.com/office/powerpoint/2010/main" val="4182660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The AWS Service Level Agreement </a:t>
            </a:r>
          </a:p>
        </p:txBody>
      </p:sp>
      <p:sp>
        <p:nvSpPr>
          <p:cNvPr id="16" name="Rectangle 15"/>
          <p:cNvSpPr/>
          <p:nvPr/>
        </p:nvSpPr>
        <p:spPr>
          <a:xfrm>
            <a:off x="436880" y="1326950"/>
            <a:ext cx="11734800" cy="3460306"/>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rPr>
              <a:t>By “guarantee,” </a:t>
            </a:r>
            <a:r>
              <a:rPr lang="en-US" sz="2000" dirty="0"/>
              <a:t>AWS doesn’t mean that service disruptions or security breaches will never occur.</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Drives may stop </a:t>
            </a:r>
            <a:r>
              <a:rPr lang="en-US" sz="2000" dirty="0"/>
              <a:t>spinning, major electricity systems may fail, and natural disasters may happen.</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But when something does go wrong, AWS will provide </a:t>
            </a:r>
            <a:r>
              <a:rPr lang="en-US" sz="2000" dirty="0"/>
              <a:t>service credits to reimburse customers for their direct losses whenever uptimes fall below a defined threshold.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rPr>
              <a:t>The exact percentage </a:t>
            </a:r>
            <a:r>
              <a:rPr lang="en-US" sz="2000" dirty="0"/>
              <a:t>of the guarantee will </a:t>
            </a:r>
            <a:r>
              <a:rPr lang="en-US" sz="2000" dirty="0">
                <a:solidFill>
                  <a:srgbClr val="FF0000"/>
                </a:solidFill>
              </a:rPr>
              <a:t>differ </a:t>
            </a:r>
            <a:r>
              <a:rPr lang="en-US" sz="2000" dirty="0"/>
              <a:t>according to service.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84667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The AWS Service Level Agreement </a:t>
            </a:r>
          </a:p>
        </p:txBody>
      </p:sp>
      <p:sp>
        <p:nvSpPr>
          <p:cNvPr id="16" name="Rectangle 15"/>
          <p:cNvSpPr/>
          <p:nvPr/>
        </p:nvSpPr>
        <p:spPr>
          <a:xfrm>
            <a:off x="264160" y="1519342"/>
            <a:ext cx="11734800" cy="1844031"/>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latin typeface="+mj-lt"/>
              </a:rPr>
              <a:t>The service level agreement (SLA) rate for AWS EC2, </a:t>
            </a:r>
            <a:r>
              <a:rPr lang="en-US" sz="2000" dirty="0">
                <a:latin typeface="+mj-lt"/>
              </a:rPr>
              <a:t>for instance, is set to 99.99 percent—meaning that you can expect your EC2 instances, ECS containers, and EBS storage devices to be available for all but around four minutes of each month.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381988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Working with AWS </a:t>
            </a:r>
          </a:p>
        </p:txBody>
      </p:sp>
      <p:sp>
        <p:nvSpPr>
          <p:cNvPr id="16" name="Rectangle 15"/>
          <p:cNvSpPr/>
          <p:nvPr/>
        </p:nvSpPr>
        <p:spPr>
          <a:xfrm>
            <a:off x="264160" y="1457077"/>
            <a:ext cx="11734800" cy="4562724"/>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Whatever AWS services you choose to run, you’ll need a way to manage them all.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latin typeface="+mj-lt"/>
              </a:rPr>
              <a:t>The browser-based management console </a:t>
            </a:r>
            <a:r>
              <a:rPr lang="en-US" sz="2000" dirty="0">
                <a:latin typeface="+mj-lt"/>
              </a:rPr>
              <a:t>is an excellent way to introduce yourself to a service’s features and learn how it will perform in the real world.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There are </a:t>
            </a:r>
            <a:r>
              <a:rPr lang="en-US" sz="2000" dirty="0">
                <a:solidFill>
                  <a:srgbClr val="FF0000"/>
                </a:solidFill>
                <a:latin typeface="+mj-lt"/>
              </a:rPr>
              <a:t>few AWS administration tasks that you can’t do from the console</a:t>
            </a:r>
            <a:r>
              <a:rPr lang="en-US" sz="2000" dirty="0">
                <a:latin typeface="+mj-lt"/>
              </a:rPr>
              <a:t>, which provides plenty of useful visualizations and What’s IN the Cloud Customer Data The customer is responsible for... AWS is responsible for... User Applications, Access Management Operating System, Network, and Access Configuration Data Encryption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8655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The AWS CLI </a:t>
            </a:r>
          </a:p>
        </p:txBody>
      </p:sp>
      <p:sp>
        <p:nvSpPr>
          <p:cNvPr id="16" name="Rectangle 15"/>
          <p:cNvSpPr/>
          <p:nvPr/>
        </p:nvSpPr>
        <p:spPr>
          <a:xfrm>
            <a:off x="228600" y="1295400"/>
            <a:ext cx="11734800" cy="5306517"/>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latin typeface="+mj-lt"/>
              </a:rPr>
              <a:t>The AWS Command Line Interface (CLI) </a:t>
            </a:r>
            <a:r>
              <a:rPr lang="en-US" sz="2000" dirty="0">
                <a:latin typeface="+mj-lt"/>
              </a:rPr>
              <a:t>lets you run complex AWS operations from your local command line.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Once you get the hang of how it works, you’ll discover that it can make things much simpler and more efficient.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As an example, suppose you need to launch a half-dozen EC2 instances to make up a microservices environment.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Each instance is meant to play a separate role and therefore will require a subtly different provisioning process.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9648" y="610702"/>
            <a:ext cx="2286000" cy="823296"/>
          </a:xfrm>
          <a:prstGeom prst="rect">
            <a:avLst/>
          </a:prstGeom>
          <a:noFill/>
          <a:ln>
            <a:noFill/>
          </a:ln>
        </p:spPr>
      </p:pic>
    </p:spTree>
    <p:extLst>
      <p:ext uri="{BB962C8B-B14F-4D97-AF65-F5344CB8AC3E}">
        <p14:creationId xmlns:p14="http://schemas.microsoft.com/office/powerpoint/2010/main" val="235535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The AWS CLI </a:t>
            </a:r>
          </a:p>
        </p:txBody>
      </p:sp>
      <p:sp>
        <p:nvSpPr>
          <p:cNvPr id="16" name="Rectangle 15"/>
          <p:cNvSpPr/>
          <p:nvPr/>
        </p:nvSpPr>
        <p:spPr>
          <a:xfrm>
            <a:off x="264160" y="1048882"/>
            <a:ext cx="11734800" cy="5922070"/>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latin typeface="+mj-lt"/>
              </a:rPr>
              <a:t>Clicking through window after window to launch the instances </a:t>
            </a:r>
            <a:r>
              <a:rPr lang="en-US" sz="2000" dirty="0">
                <a:latin typeface="+mj-lt"/>
              </a:rPr>
              <a:t>from the console can quickly become tedious and </a:t>
            </a:r>
            <a:r>
              <a:rPr lang="en-US" sz="2000" dirty="0">
                <a:solidFill>
                  <a:srgbClr val="FF0000"/>
                </a:solidFill>
                <a:latin typeface="+mj-lt"/>
              </a:rPr>
              <a:t>time-consuming</a:t>
            </a:r>
            <a:r>
              <a:rPr lang="en-US" sz="2000" dirty="0">
                <a:latin typeface="+mj-lt"/>
              </a:rPr>
              <a:t>, especially if you find yourself </a:t>
            </a:r>
            <a:r>
              <a:rPr lang="en-US" sz="2000" dirty="0">
                <a:solidFill>
                  <a:srgbClr val="FF0000"/>
                </a:solidFill>
                <a:latin typeface="+mj-lt"/>
              </a:rPr>
              <a:t>repeating the task every few days</a:t>
            </a:r>
            <a:r>
              <a:rPr lang="en-US" sz="2000" dirty="0">
                <a:latin typeface="+mj-lt"/>
              </a:rPr>
              <a:t>.</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But the whole process can </a:t>
            </a:r>
            <a:r>
              <a:rPr lang="en-US" sz="2000" dirty="0">
                <a:solidFill>
                  <a:srgbClr val="FF0000"/>
                </a:solidFill>
                <a:latin typeface="+mj-lt"/>
              </a:rPr>
              <a:t>alternatively be incorporated into a simple script that you can run from your local terminal shell or PowerShell interface using the AWS CLI</a:t>
            </a:r>
            <a:r>
              <a:rPr lang="en-US" sz="2000" dirty="0">
                <a:latin typeface="+mj-lt"/>
              </a:rPr>
              <a: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solidFill>
                  <a:srgbClr val="FF0000"/>
                </a:solidFill>
                <a:latin typeface="+mj-lt"/>
              </a:rPr>
              <a:t>Installing and configuring the AWS CLI on Linux, Windows, or macOS machines is not hard at all, but the details might change depending on your platform</a:t>
            </a:r>
            <a:r>
              <a:rPr lang="en-US" sz="2000" dirty="0">
                <a:latin typeface="+mj-lt"/>
              </a:rPr>
              <a:t>.</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 For the most up-to-date instructions, see </a:t>
            </a:r>
            <a:r>
              <a:rPr lang="en-US" sz="2000" b="1" dirty="0">
                <a:solidFill>
                  <a:srgbClr val="FF0000"/>
                </a:solidFill>
                <a:latin typeface="+mj-lt"/>
              </a:rPr>
              <a:t>docs.aws.amazon.com/cli/latest/</a:t>
            </a:r>
            <a:r>
              <a:rPr lang="en-US" sz="2000" b="1" dirty="0" err="1">
                <a:solidFill>
                  <a:srgbClr val="FF0000"/>
                </a:solidFill>
                <a:latin typeface="+mj-lt"/>
              </a:rPr>
              <a:t>userguide</a:t>
            </a:r>
            <a:r>
              <a:rPr lang="en-US" sz="2000" b="1" dirty="0">
                <a:solidFill>
                  <a:srgbClr val="FF0000"/>
                </a:solidFill>
                <a:latin typeface="+mj-lt"/>
              </a:rPr>
              <a:t>/ installing.html</a:t>
            </a:r>
            <a:r>
              <a:rPr lang="en-US" sz="2000" b="1" dirty="0">
                <a:latin typeface="+mj-lt"/>
              </a:rPr>
              <a:t>.</a:t>
            </a:r>
            <a:endParaRPr lang="en-US" sz="2000" b="1"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2960" y="460664"/>
            <a:ext cx="2286000" cy="823296"/>
          </a:xfrm>
          <a:prstGeom prst="rect">
            <a:avLst/>
          </a:prstGeom>
          <a:noFill/>
          <a:ln>
            <a:noFill/>
          </a:ln>
        </p:spPr>
      </p:pic>
    </p:spTree>
    <p:extLst>
      <p:ext uri="{BB962C8B-B14F-4D97-AF65-F5344CB8AC3E}">
        <p14:creationId xmlns:p14="http://schemas.microsoft.com/office/powerpoint/2010/main" val="153462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AWS SDKs </a:t>
            </a:r>
          </a:p>
        </p:txBody>
      </p:sp>
      <p:sp>
        <p:nvSpPr>
          <p:cNvPr id="16" name="Rectangle 15"/>
          <p:cNvSpPr/>
          <p:nvPr/>
        </p:nvSpPr>
        <p:spPr>
          <a:xfrm>
            <a:off x="264160" y="1348379"/>
            <a:ext cx="11734800" cy="4690964"/>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If you want to </a:t>
            </a:r>
            <a:r>
              <a:rPr lang="en-US" sz="2000" dirty="0">
                <a:solidFill>
                  <a:srgbClr val="FF0000"/>
                </a:solidFill>
                <a:latin typeface="+mj-lt"/>
              </a:rPr>
              <a:t>incorporate access to your AWS resources into your application code</a:t>
            </a:r>
            <a:r>
              <a:rPr lang="en-US" sz="2000" dirty="0">
                <a:latin typeface="+mj-lt"/>
              </a:rPr>
              <a:t>, you’ll need to use an </a:t>
            </a:r>
            <a:r>
              <a:rPr lang="en-US" sz="2000" dirty="0">
                <a:solidFill>
                  <a:srgbClr val="FF0000"/>
                </a:solidFill>
                <a:latin typeface="+mj-lt"/>
              </a:rPr>
              <a:t>AWS software development kit (SDK) </a:t>
            </a:r>
            <a:r>
              <a:rPr lang="en-US" sz="2000" dirty="0">
                <a:latin typeface="+mj-lt"/>
              </a:rPr>
              <a:t>for the language you’re working with.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AWS currently offers SDKs for </a:t>
            </a:r>
            <a:r>
              <a:rPr lang="en-US" sz="2000" dirty="0">
                <a:solidFill>
                  <a:srgbClr val="FF0000"/>
                </a:solidFill>
                <a:latin typeface="+mj-lt"/>
              </a:rPr>
              <a:t>nine languages</a:t>
            </a:r>
            <a:r>
              <a:rPr lang="en-US" sz="2000" dirty="0">
                <a:latin typeface="+mj-lt"/>
              </a:rPr>
              <a:t>, including Java, .NET, and Python, and a number of </a:t>
            </a:r>
            <a:r>
              <a:rPr lang="en-US" sz="2000" dirty="0">
                <a:solidFill>
                  <a:srgbClr val="FF0000"/>
                </a:solidFill>
                <a:latin typeface="+mj-lt"/>
              </a:rPr>
              <a:t>mobile SDKs </a:t>
            </a:r>
            <a:r>
              <a:rPr lang="en-US" sz="2000" dirty="0">
                <a:latin typeface="+mj-lt"/>
              </a:rPr>
              <a:t>that include Android and iOS.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There are also toolkits available for IntelliJ, Visual Studio, and Visual Studio Team Services (VSTS).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You can see a full overview of AWS developer tools at </a:t>
            </a:r>
            <a:r>
              <a:rPr lang="en-US" sz="2000" b="1" dirty="0">
                <a:solidFill>
                  <a:srgbClr val="FF0000"/>
                </a:solidFill>
                <a:latin typeface="+mj-lt"/>
              </a:rPr>
              <a:t>aws.amazon.com/tools</a:t>
            </a:r>
            <a:r>
              <a:rPr lang="en-US" sz="2000" dirty="0">
                <a:latin typeface="+mj-lt"/>
              </a:rPr>
              <a: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312266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3944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Amazon Elastic Compute Cloud and Amazon Elastic Block Store</a:t>
            </a:r>
          </a:p>
        </p:txBody>
      </p:sp>
      <p:sp>
        <p:nvSpPr>
          <p:cNvPr id="16" name="Rectangle 15"/>
          <p:cNvSpPr/>
          <p:nvPr/>
        </p:nvSpPr>
        <p:spPr>
          <a:xfrm>
            <a:off x="264160" y="1603083"/>
            <a:ext cx="11734800" cy="3947556"/>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b="1" dirty="0"/>
              <a:t>Introduction</a:t>
            </a:r>
            <a:r>
              <a:rPr lang="en-US" sz="2000" dirty="0"/>
              <a:t> The ultimate focus of a traditional data center/server room is its precious servers. But, to make those servers useful, you’ll </a:t>
            </a:r>
            <a:r>
              <a:rPr lang="en-US" sz="2000" dirty="0">
                <a:solidFill>
                  <a:srgbClr val="FF0000"/>
                </a:solidFill>
              </a:rPr>
              <a:t>need to add racks, power supplies</a:t>
            </a:r>
            <a:r>
              <a:rPr lang="en-US" sz="2000" dirty="0"/>
              <a:t>, cabling, switches, firewalls, and cooling.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t>AWS’s Elastic Compute Cloud </a:t>
            </a:r>
            <a:r>
              <a:rPr lang="en-US" sz="2000" dirty="0">
                <a:solidFill>
                  <a:srgbClr val="FF0000"/>
                </a:solidFill>
              </a:rPr>
              <a:t>(EC2) is designed to replicate </a:t>
            </a:r>
            <a:r>
              <a:rPr lang="en-US" sz="2000" dirty="0"/>
              <a:t>the data center/server room experience as closely as possible.</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t> At the center of it </a:t>
            </a:r>
            <a:r>
              <a:rPr lang="en-US" sz="2000" dirty="0">
                <a:solidFill>
                  <a:srgbClr val="FF0000"/>
                </a:solidFill>
              </a:rPr>
              <a:t>all is the EC2 virtual server, known as an instance</a:t>
            </a:r>
            <a:r>
              <a:rPr lang="en-US" sz="2000" dirty="0"/>
              <a:t>. </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18148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1132490"/>
          </a:xfrm>
          <a:prstGeom prst="rect">
            <a:avLst/>
          </a:prstGeom>
          <a:noFill/>
        </p:spPr>
        <p:txBody>
          <a:bodyPr wrap="square" rtlCol="0">
            <a:spAutoFit/>
          </a:bodyPr>
          <a:lstStyle/>
          <a:p>
            <a:pPr>
              <a:lnSpc>
                <a:spcPct val="150000"/>
              </a:lnSpc>
            </a:pPr>
            <a:r>
              <a:rPr lang="en-US" sz="2400" b="1" dirty="0">
                <a:latin typeface="+mj-lt"/>
                <a:ea typeface="Times New Roman"/>
                <a:cs typeface="Times New Roman"/>
                <a:sym typeface="Times New Roman"/>
              </a:rPr>
              <a:t>This topic will explore the tools and practices used to fully leverage the power of the EC2 ecosystem, including the following:</a:t>
            </a:r>
          </a:p>
        </p:txBody>
      </p:sp>
      <p:sp>
        <p:nvSpPr>
          <p:cNvPr id="16" name="Rectangle 15"/>
          <p:cNvSpPr/>
          <p:nvPr/>
        </p:nvSpPr>
        <p:spPr>
          <a:xfrm>
            <a:off x="333248" y="2037080"/>
            <a:ext cx="11734800" cy="3691716"/>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Provisioning </a:t>
            </a:r>
            <a:r>
              <a:rPr lang="en-US" sz="2000" dirty="0"/>
              <a:t>an EC2 instance with the </a:t>
            </a:r>
            <a:r>
              <a:rPr lang="en-US" sz="2000" dirty="0">
                <a:solidFill>
                  <a:srgbClr val="FF0000"/>
                </a:solidFill>
              </a:rPr>
              <a:t>right hardware resources </a:t>
            </a:r>
            <a:r>
              <a:rPr lang="en-US" sz="2000" dirty="0"/>
              <a:t>for your project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Configuring the right base operating system </a:t>
            </a:r>
            <a:r>
              <a:rPr lang="en-US" sz="2000" dirty="0"/>
              <a:t>for your application needs</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 </a:t>
            </a:r>
            <a:r>
              <a:rPr lang="en-US" sz="2000" dirty="0">
                <a:solidFill>
                  <a:srgbClr val="FF0000"/>
                </a:solidFill>
              </a:rPr>
              <a:t>Building a secure and effective network </a:t>
            </a:r>
            <a:r>
              <a:rPr lang="en-US" sz="2000" dirty="0"/>
              <a:t>environment for your instance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Adding scripts</a:t>
            </a:r>
            <a:r>
              <a:rPr lang="en-US" sz="2000" dirty="0"/>
              <a:t> to run as the instance boots to support (or start) your application</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 </a:t>
            </a:r>
            <a:r>
              <a:rPr lang="en-US" sz="2000" dirty="0">
                <a:solidFill>
                  <a:srgbClr val="FF0000"/>
                </a:solidFill>
              </a:rPr>
              <a:t>Choosing the best EC2 pricing model </a:t>
            </a:r>
            <a:r>
              <a:rPr lang="en-US" sz="2000" dirty="0"/>
              <a:t>for your needs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Understanding how to manage </a:t>
            </a:r>
            <a:r>
              <a:rPr lang="en-US" sz="2000" dirty="0"/>
              <a:t>and leverage the EC2 instance lifecycle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726678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1132490"/>
          </a:xfrm>
          <a:prstGeom prst="rect">
            <a:avLst/>
          </a:prstGeom>
          <a:noFill/>
        </p:spPr>
        <p:txBody>
          <a:bodyPr wrap="square" rtlCol="0">
            <a:spAutoFit/>
          </a:bodyPr>
          <a:lstStyle/>
          <a:p>
            <a:pPr>
              <a:lnSpc>
                <a:spcPct val="150000"/>
              </a:lnSpc>
            </a:pPr>
            <a:r>
              <a:rPr lang="en-US" sz="2400" b="1" dirty="0">
                <a:latin typeface="+mj-lt"/>
                <a:ea typeface="Times New Roman"/>
                <a:cs typeface="Times New Roman"/>
                <a:sym typeface="Times New Roman"/>
              </a:rPr>
              <a:t>This topic will explore the tools and practices used to fully leverage the power of the EC2 ecosystem, including the following:</a:t>
            </a:r>
          </a:p>
        </p:txBody>
      </p:sp>
      <p:sp>
        <p:nvSpPr>
          <p:cNvPr id="16" name="Rectangle 15"/>
          <p:cNvSpPr/>
          <p:nvPr/>
        </p:nvSpPr>
        <p:spPr>
          <a:xfrm>
            <a:off x="228600" y="1954250"/>
            <a:ext cx="11734800" cy="3076035"/>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Choosing the right storage </a:t>
            </a:r>
            <a:r>
              <a:rPr lang="en-US" sz="2000" dirty="0"/>
              <a:t>drive type for your needs</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 </a:t>
            </a:r>
            <a:r>
              <a:rPr lang="en-US" sz="2000" dirty="0">
                <a:solidFill>
                  <a:srgbClr val="FF0000"/>
                </a:solidFill>
              </a:rPr>
              <a:t>Securing your EC2 resources </a:t>
            </a:r>
            <a:r>
              <a:rPr lang="en-US" sz="2000" dirty="0"/>
              <a:t>using key pairs, security groups, network access lists, and Identity and Access Management (IAM) roles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a:t>
            </a:r>
            <a:r>
              <a:rPr lang="en-US" sz="2000" dirty="0">
                <a:solidFill>
                  <a:srgbClr val="FF0000"/>
                </a:solidFill>
              </a:rPr>
              <a:t>Scaling the number of instances </a:t>
            </a:r>
            <a:r>
              <a:rPr lang="en-US" sz="2000" dirty="0"/>
              <a:t>up and down to meet changing demand using Auto Scaling</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 </a:t>
            </a:r>
            <a:r>
              <a:rPr lang="en-US" sz="2000" dirty="0">
                <a:solidFill>
                  <a:srgbClr val="FF0000"/>
                </a:solidFill>
              </a:rPr>
              <a:t>Accessing your instance </a:t>
            </a:r>
            <a:r>
              <a:rPr lang="en-US" sz="2000" dirty="0"/>
              <a:t>as an administrator or end-user client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745853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766323"/>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EC2 Instances </a:t>
            </a:r>
          </a:p>
        </p:txBody>
      </p:sp>
      <p:sp>
        <p:nvSpPr>
          <p:cNvPr id="16" name="Rectangle 15"/>
          <p:cNvSpPr/>
          <p:nvPr/>
        </p:nvSpPr>
        <p:spPr>
          <a:xfrm>
            <a:off x="222504" y="1386831"/>
            <a:ext cx="11734800" cy="3691139"/>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An </a:t>
            </a:r>
            <a:r>
              <a:rPr lang="en-US" sz="2000" dirty="0">
                <a:solidFill>
                  <a:srgbClr val="FF0000"/>
                </a:solidFill>
              </a:rPr>
              <a:t>EC2 instance may only be a virtualized and abstracted </a:t>
            </a:r>
            <a:r>
              <a:rPr lang="en-US" sz="2000" dirty="0"/>
              <a:t>subset of a physical server, but it behaves just like the real thing.</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 It will </a:t>
            </a:r>
            <a:r>
              <a:rPr lang="en-US" sz="2000" dirty="0">
                <a:solidFill>
                  <a:srgbClr val="FF0000"/>
                </a:solidFill>
              </a:rPr>
              <a:t>have access to storage, memory, and a network interface, </a:t>
            </a:r>
            <a:r>
              <a:rPr lang="en-US" sz="2000" dirty="0"/>
              <a:t>and its primary storage drive will come with a fresh and clean operating system running.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It’s up to </a:t>
            </a:r>
            <a:r>
              <a:rPr lang="en-US" sz="2000" dirty="0">
                <a:solidFill>
                  <a:srgbClr val="FF0000"/>
                </a:solidFill>
              </a:rPr>
              <a:t>you to decide what kind of hardware resources </a:t>
            </a:r>
            <a:r>
              <a:rPr lang="en-US" sz="2000" dirty="0"/>
              <a:t>you want your instance to have, what operating system and software stack you’d like it to run, and, ultimately, how much you’ll pay for it.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39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5336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533228"/>
            <a:ext cx="11734800" cy="6309869"/>
          </a:xfrm>
          <a:prstGeom prst="rect">
            <a:avLst/>
          </a:prstGeom>
        </p:spPr>
        <p:txBody>
          <a:bodyPr wrap="square">
            <a:spAutoFit/>
          </a:bodyPr>
          <a:lstStyle/>
          <a:p>
            <a:pPr lvl="0" algn="just" rtl="0">
              <a:lnSpc>
                <a:spcPct val="150000"/>
              </a:lnSpc>
              <a:spcBef>
                <a:spcPts val="1000"/>
              </a:spcBef>
              <a:spcAft>
                <a:spcPts val="0"/>
              </a:spcAft>
              <a:buClr>
                <a:schemeClr val="dk1"/>
              </a:buClr>
              <a:buSzPts val="1600"/>
            </a:pPr>
            <a:r>
              <a:rPr lang="en-US" b="1" dirty="0">
                <a:latin typeface="+mj-lt"/>
                <a:ea typeface="Times New Roman"/>
                <a:cs typeface="Times New Roman"/>
                <a:sym typeface="Times New Roman"/>
              </a:rPr>
              <a:t>TEXT BOOKS: </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1.	Ben Piper, David Clinton, “AWS Certified Solutions Architect Study Guide: Associate SAA- C02 Exam (Aws Certified Solutions Architect Official: Associate Exam)” – February 2021.</a:t>
            </a:r>
          </a:p>
          <a:p>
            <a:pPr lvl="0" algn="just" rtl="0">
              <a:lnSpc>
                <a:spcPct val="150000"/>
              </a:lnSpc>
              <a:spcBef>
                <a:spcPts val="1000"/>
              </a:spcBef>
              <a:spcAft>
                <a:spcPts val="0"/>
              </a:spcAft>
              <a:buClr>
                <a:schemeClr val="dk1"/>
              </a:buClr>
              <a:buSzPts val="1600"/>
            </a:pPr>
            <a:r>
              <a:rPr lang="en-US" b="1" dirty="0">
                <a:latin typeface="+mj-lt"/>
                <a:ea typeface="Times New Roman"/>
                <a:cs typeface="Times New Roman"/>
                <a:sym typeface="Times New Roman"/>
              </a:rPr>
              <a:t>REFERENCE BOOKS:</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1. Learning Amazon Web Services (AWS): A Hands-On Guide to the Fundamentals of AWS Cloud, </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      Mark Wilkins, Pearson Education, November 2019.</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2. AWS Certified Cloud Practitioner, by Anthony J. Sequeira, Pearson Education, August 2020.</a:t>
            </a:r>
          </a:p>
          <a:p>
            <a:pPr lvl="0" algn="just" rtl="0">
              <a:lnSpc>
                <a:spcPct val="150000"/>
              </a:lnSpc>
              <a:spcBef>
                <a:spcPts val="1000"/>
              </a:spcBef>
              <a:spcAft>
                <a:spcPts val="0"/>
              </a:spcAft>
              <a:buClr>
                <a:schemeClr val="dk1"/>
              </a:buClr>
              <a:buSzPts val="1600"/>
            </a:pPr>
            <a:r>
              <a:rPr lang="en-US" b="1" dirty="0">
                <a:latin typeface="+mj-lt"/>
                <a:ea typeface="Times New Roman"/>
                <a:cs typeface="Times New Roman"/>
                <a:sym typeface="Times New Roman"/>
              </a:rPr>
              <a:t>E-Resources:</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1.	https://docs.aws.amazon.com/AWSEC2/latest/UserGuide/concepts.html</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2.	https://docs.aws.amazon.com/AmazonS3/latest/userguide/Welcome.html </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3.	https://docs.aws.amazon.com/AWSEC2/latest/APIReference/OperationList-query-vpc.html</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4.	https://aws.amazon.com/cloudfront/?nc=sn&amp;loc=0</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493095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745961"/>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EC2 Amazon Machine Images </a:t>
            </a:r>
          </a:p>
        </p:txBody>
      </p:sp>
      <p:sp>
        <p:nvSpPr>
          <p:cNvPr id="16" name="Rectangle 15"/>
          <p:cNvSpPr/>
          <p:nvPr/>
        </p:nvSpPr>
        <p:spPr>
          <a:xfrm>
            <a:off x="222504" y="1524000"/>
            <a:ext cx="11734800" cy="4993226"/>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An AMI is really just </a:t>
            </a:r>
            <a:r>
              <a:rPr lang="en-US" dirty="0">
                <a:solidFill>
                  <a:srgbClr val="FF0000"/>
                </a:solidFill>
              </a:rPr>
              <a:t>a template document </a:t>
            </a:r>
            <a:r>
              <a:rPr lang="en-US" dirty="0"/>
              <a:t>that contains information </a:t>
            </a:r>
            <a:r>
              <a:rPr lang="en-US" dirty="0">
                <a:solidFill>
                  <a:srgbClr val="FF0000"/>
                </a:solidFill>
              </a:rPr>
              <a:t>telling EC2 what OS and application software to include on the root data volume </a:t>
            </a:r>
            <a:r>
              <a:rPr lang="en-US" dirty="0"/>
              <a:t>of the instance it’s about to launch.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There are </a:t>
            </a:r>
            <a:r>
              <a:rPr lang="en-US" dirty="0">
                <a:solidFill>
                  <a:srgbClr val="FF0000"/>
                </a:solidFill>
              </a:rPr>
              <a:t>four kinds </a:t>
            </a:r>
            <a:r>
              <a:rPr lang="en-US" dirty="0"/>
              <a:t>of AMIs: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Amazon Quick Start AMIs  </a:t>
            </a:r>
            <a:r>
              <a:rPr lang="en-US" dirty="0"/>
              <a:t>Amazon Quick Start images appear at the top of the list in the console when you start the process of launching a new instance. The Quick Start AMIs are popular choices and include various releases of Linux or Windows Server OSs and some specialty images for performing common operations (like deep learning and database). These AMIs are up-to-date and officially supported.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AWS Marketplace AMIs  </a:t>
            </a:r>
            <a:r>
              <a:rPr lang="en-US" dirty="0" err="1"/>
              <a:t>AMIs</a:t>
            </a:r>
            <a:r>
              <a:rPr lang="en-US" dirty="0"/>
              <a:t> from the AWS Marketplace are official, </a:t>
            </a:r>
            <a:r>
              <a:rPr lang="en-US" dirty="0" err="1"/>
              <a:t>productionready</a:t>
            </a:r>
            <a:r>
              <a:rPr lang="en-US" dirty="0"/>
              <a:t> images provided and supported by industry vendors like SAP and Cisco.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16723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EC2 Amazon Machine Images </a:t>
            </a:r>
          </a:p>
        </p:txBody>
      </p:sp>
      <p:sp>
        <p:nvSpPr>
          <p:cNvPr id="16" name="Rectangle 15"/>
          <p:cNvSpPr/>
          <p:nvPr/>
        </p:nvSpPr>
        <p:spPr>
          <a:xfrm>
            <a:off x="180848" y="1133922"/>
            <a:ext cx="11734800" cy="4993162"/>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Community AMIs  </a:t>
            </a:r>
            <a:r>
              <a:rPr lang="en-US" dirty="0"/>
              <a:t>More than 100,000 images are available as community AMIs. Many of these images are AMIs created and maintained by independent vendors and are usually built to meet a specific need. This is a good catalog to search if you’re planning an application built on a custom combination of software resources. </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Private AMIs</a:t>
            </a:r>
            <a:r>
              <a:rPr lang="en-US" dirty="0"/>
              <a:t>  You can also store images created from your own instance deployments as private AMIs. Why would you want to do that? You might, for instance, want the ability to scale up the number of instances you’ve got running to meet growing demand. Having a reliable, tested, and patched instance image as an AMI makes incorporating autoscaling easy. You can also share images as AMIs or import VMs from your local infrastructure (by way of AWS S3) using the AWS VM Import/Export tool.</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054354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2504" y="478922"/>
            <a:ext cx="11651488" cy="400110"/>
          </a:xfrm>
          <a:prstGeom prst="rect">
            <a:avLst/>
          </a:prstGeom>
          <a:noFill/>
        </p:spPr>
        <p:txBody>
          <a:bodyPr wrap="square" rtlCol="0">
            <a:spAutoFit/>
          </a:bodyPr>
          <a:lstStyle/>
          <a:p>
            <a:r>
              <a:rPr lang="en-US" sz="2000" b="1" dirty="0">
                <a:latin typeface="+mj-lt"/>
                <a:ea typeface="Times New Roman"/>
                <a:cs typeface="Times New Roman"/>
                <a:sym typeface="Times New Roman"/>
              </a:rPr>
              <a:t>Instance Types </a:t>
            </a:r>
          </a:p>
        </p:txBody>
      </p:sp>
      <p:sp>
        <p:nvSpPr>
          <p:cNvPr id="16" name="Rectangle 15"/>
          <p:cNvSpPr/>
          <p:nvPr/>
        </p:nvSpPr>
        <p:spPr>
          <a:xfrm>
            <a:off x="155448" y="762000"/>
            <a:ext cx="11734800" cy="3463769"/>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AWS allocates hardware resources to your instances according to the instance type—or hardware profile—you select.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The particular workload you’re planning for your instance will determine the type you choose.</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 The idea is to balance cost against your need for compute power, memory, and storage space.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Ideally, you’ll find a type that offers exactly the amount of each to satisfy both your application and budget.</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As listed in Table 2.1, there are currently more than 75 instance types organized into five instance families, although AWS frequently updates their selection.</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 You can view the most recent collection at </a:t>
            </a:r>
            <a:r>
              <a:rPr lang="en-US" sz="1600" dirty="0">
                <a:solidFill>
                  <a:srgbClr val="FF0000"/>
                </a:solidFill>
              </a:rPr>
              <a:t>aws.amazon.com/ec2/instance-types</a:t>
            </a:r>
            <a:r>
              <a:rPr lang="en-US" sz="1600" dirty="0"/>
              <a:t>.</a:t>
            </a:r>
            <a:endParaRPr lang="en-US" sz="16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0214227A-4493-011A-6789-2ACB0DDCE8CB}"/>
              </a:ext>
            </a:extLst>
          </p:cNvPr>
          <p:cNvPicPr>
            <a:picLocks noChangeAspect="1"/>
          </p:cNvPicPr>
          <p:nvPr/>
        </p:nvPicPr>
        <p:blipFill>
          <a:blip r:embed="rId4"/>
          <a:stretch>
            <a:fillRect/>
          </a:stretch>
        </p:blipFill>
        <p:spPr>
          <a:xfrm>
            <a:off x="2362200" y="4419600"/>
            <a:ext cx="6019800" cy="2600351"/>
          </a:xfrm>
          <a:prstGeom prst="rect">
            <a:avLst/>
          </a:prstGeom>
        </p:spPr>
      </p:pic>
    </p:spTree>
    <p:extLst>
      <p:ext uri="{BB962C8B-B14F-4D97-AF65-F5344CB8AC3E}">
        <p14:creationId xmlns:p14="http://schemas.microsoft.com/office/powerpoint/2010/main" val="2881264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2184" y="441161"/>
            <a:ext cx="11651488" cy="400110"/>
          </a:xfrm>
          <a:prstGeom prst="rect">
            <a:avLst/>
          </a:prstGeom>
          <a:noFill/>
        </p:spPr>
        <p:txBody>
          <a:bodyPr wrap="square" rtlCol="0">
            <a:spAutoFit/>
          </a:bodyPr>
          <a:lstStyle/>
          <a:p>
            <a:r>
              <a:rPr lang="en-US" sz="2000" b="1" dirty="0">
                <a:latin typeface="+mj-lt"/>
                <a:ea typeface="Times New Roman"/>
                <a:cs typeface="Times New Roman"/>
                <a:sym typeface="Times New Roman"/>
              </a:rPr>
              <a:t>Instance Types </a:t>
            </a:r>
          </a:p>
        </p:txBody>
      </p:sp>
      <p:sp>
        <p:nvSpPr>
          <p:cNvPr id="16" name="Rectangle 15"/>
          <p:cNvSpPr/>
          <p:nvPr/>
        </p:nvSpPr>
        <p:spPr>
          <a:xfrm>
            <a:off x="139192" y="671696"/>
            <a:ext cx="11734800" cy="6101157"/>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solidFill>
                  <a:srgbClr val="FF0000"/>
                </a:solidFill>
              </a:rPr>
              <a:t>General Purpose  </a:t>
            </a:r>
            <a:r>
              <a:rPr lang="en-US" dirty="0"/>
              <a:t>The General Purpose family includes T3, T2, M5, and M4 types, which all aim to provide a balance of compute, memory, and network resources. T2 types, for instance, range from the t2.nano with one virtual CPU (vCPU0) and half a gigabyte of memory all the way up to the t2.2xlarge with its eight vCPUs and 32 GB of memory. Because it’s eligible as part of the Free Tier, the t2.micro is often a good choice for experimenting. But there’s nothing stopping you from using it for light-use websites and various development-related services.</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solidFill>
                  <a:srgbClr val="FF0000"/>
                </a:solidFill>
              </a:rPr>
              <a:t>Compute Optimized  </a:t>
            </a:r>
            <a:r>
              <a:rPr lang="en-US" dirty="0"/>
              <a:t>For more demanding web servers and high-end machine learning workloads, you’ll choose from the Compute Optimized family that includes C5 and C4 types. C5 machines—currently available from the c5.large to the c5d.24xlarge—give you as much as 3.5 GHz of processor speed and strong network bandwidth.</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138061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Instance Types </a:t>
            </a:r>
          </a:p>
        </p:txBody>
      </p:sp>
      <p:sp>
        <p:nvSpPr>
          <p:cNvPr id="16" name="Rectangle 15"/>
          <p:cNvSpPr/>
          <p:nvPr/>
        </p:nvSpPr>
        <p:spPr>
          <a:xfrm>
            <a:off x="180848" y="1133922"/>
            <a:ext cx="11734800" cy="5547160"/>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solidFill>
                  <a:srgbClr val="FF0000"/>
                </a:solidFill>
              </a:rPr>
              <a:t>Memory Optimized  </a:t>
            </a:r>
            <a:r>
              <a:rPr lang="en-US" dirty="0"/>
              <a:t>Memory Optimized instances work well for intensive database, data analysis, and caching operations. The X1e, X1, and R4 types are available with as much as 3.9 terabytes of dynamic random-access memory (DRAM)-based memory and low-latency solid-state drive (SSD) storage volumes attached. </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solidFill>
                  <a:srgbClr val="FF0000"/>
                </a:solidFill>
              </a:rPr>
              <a:t>Accelerated Computing  </a:t>
            </a:r>
            <a:r>
              <a:rPr lang="en-US" dirty="0"/>
              <a:t>You can achieve higher-performing general-purpose graphics processing unit (GPGPU) performance from the P3, P2, G3, and F1 types within the Accelerated Computing group. These instances make use of various generations of high-end NVIDIA GPUs or, in the case of the F1 instances, an Xilinx </a:t>
            </a:r>
            <a:r>
              <a:rPr lang="en-US" dirty="0" err="1"/>
              <a:t>Virtex</a:t>
            </a:r>
            <a:r>
              <a:rPr lang="en-US" dirty="0"/>
              <a:t> </a:t>
            </a:r>
            <a:r>
              <a:rPr lang="en-US" dirty="0" err="1"/>
              <a:t>UltraScale</a:t>
            </a:r>
            <a:r>
              <a:rPr lang="en-US" dirty="0"/>
              <a:t>+ field-programmable gate array (FPGA—if you don’t know what that is, then you probably don’t need it). Accelerated Computing instances are recommended for demanding workloads such as 3D visualizations and rendering, financial analysis, and computational fluid dynamics.</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622519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Instance Types </a:t>
            </a:r>
          </a:p>
        </p:txBody>
      </p:sp>
      <p:sp>
        <p:nvSpPr>
          <p:cNvPr id="16" name="Rectangle 15"/>
          <p:cNvSpPr/>
          <p:nvPr/>
        </p:nvSpPr>
        <p:spPr>
          <a:xfrm>
            <a:off x="180848" y="1133922"/>
            <a:ext cx="11734800" cy="2459969"/>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Storage Optimized  </a:t>
            </a:r>
            <a:r>
              <a:rPr lang="en-US" sz="2000" dirty="0"/>
              <a:t>The H1, I3, and D2 types currently make up the Storage Optimized family that have large, low-latency instance storage volumes (in the case of I3en, up to 60 TB of slower hard disk drive [HDD] storage). These instances work well with distributed filesystems and heavyweight data processing applications.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920529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Configuring an Environment for Your Instance </a:t>
            </a:r>
          </a:p>
        </p:txBody>
      </p:sp>
      <p:sp>
        <p:nvSpPr>
          <p:cNvPr id="16" name="Rectangle 15"/>
          <p:cNvSpPr/>
          <p:nvPr/>
        </p:nvSpPr>
        <p:spPr>
          <a:xfrm>
            <a:off x="180848" y="1133922"/>
            <a:ext cx="11734800" cy="5547160"/>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Deciding where your EC2 instance will live is as important as choosing a performance configuration.</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Here, there are </a:t>
            </a:r>
            <a:r>
              <a:rPr lang="en-US" b="1" dirty="0">
                <a:solidFill>
                  <a:srgbClr val="FF0000"/>
                </a:solidFill>
              </a:rPr>
              <a:t>three primary </a:t>
            </a:r>
            <a:r>
              <a:rPr lang="en-US" dirty="0"/>
              <a:t>details to get right: </a:t>
            </a:r>
            <a:r>
              <a:rPr lang="en-US" b="1" dirty="0">
                <a:solidFill>
                  <a:srgbClr val="FF0000"/>
                </a:solidFill>
              </a:rPr>
              <a:t>geographic region, virtual private cloud (VPC), and tenancy model.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solidFill>
                  <a:srgbClr val="FF0000"/>
                </a:solidFill>
              </a:rPr>
              <a:t>AWS Regions </a:t>
            </a:r>
            <a:r>
              <a:rPr lang="en-US" dirty="0"/>
              <a:t>As you learned earlier, AWS servers are housed in data centers around the world and organized by geographical region. You’ll generally want to launch an EC2 instance in the region that’s physically closest to the majority of your customers or, if you’re working with data that’s subject to legal restrictions, within a jurisdiction that meets your compliance needs. EC2 resources can be managed only when you’re “located within” their region. You set the active region in the console through the drop-down menu at the top of the page and through default configuration values in the AWS CLI or your SDK. You can update your CLI configuration by running </a:t>
            </a:r>
            <a:r>
              <a:rPr lang="en-US" dirty="0" err="1"/>
              <a:t>aws</a:t>
            </a:r>
            <a:r>
              <a:rPr lang="en-US" dirty="0"/>
              <a:t> configure.</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72482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Configuring an Environment for Your Instance </a:t>
            </a:r>
          </a:p>
        </p:txBody>
      </p:sp>
      <p:sp>
        <p:nvSpPr>
          <p:cNvPr id="16" name="Rectangle 15"/>
          <p:cNvSpPr/>
          <p:nvPr/>
        </p:nvSpPr>
        <p:spPr>
          <a:xfrm>
            <a:off x="180848" y="1133922"/>
            <a:ext cx="11734800" cy="1986441"/>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b="1" dirty="0">
                <a:solidFill>
                  <a:srgbClr val="FF0000"/>
                </a:solidFill>
              </a:rPr>
              <a:t>VPCs Virtual private clouds (VPCs) </a:t>
            </a:r>
            <a:r>
              <a:rPr lang="en-US" sz="1600" dirty="0"/>
              <a:t>are easy-to-use AWS network organizers and great tools for organizing your infrastructure. Because it’s so easy to isolate the instances in one VPC from whatever else you have running, you might want to create a new VPC for each one of your projects or project stages. For example, you might have one VPC for early application development, another for beta testing, and a third for production (see Figure 2.1).</a:t>
            </a:r>
            <a:endParaRPr lang="en-US" sz="16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DAA7E012-F9A3-F454-359F-E905B598AC11}"/>
              </a:ext>
            </a:extLst>
          </p:cNvPr>
          <p:cNvPicPr>
            <a:picLocks noChangeAspect="1"/>
          </p:cNvPicPr>
          <p:nvPr/>
        </p:nvPicPr>
        <p:blipFill>
          <a:blip r:embed="rId4"/>
          <a:stretch>
            <a:fillRect/>
          </a:stretch>
        </p:blipFill>
        <p:spPr>
          <a:xfrm>
            <a:off x="1676400" y="3268872"/>
            <a:ext cx="7543800" cy="3360527"/>
          </a:xfrm>
          <a:prstGeom prst="rect">
            <a:avLst/>
          </a:prstGeom>
        </p:spPr>
      </p:pic>
    </p:spTree>
    <p:extLst>
      <p:ext uri="{BB962C8B-B14F-4D97-AF65-F5344CB8AC3E}">
        <p14:creationId xmlns:p14="http://schemas.microsoft.com/office/powerpoint/2010/main" val="2291742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Configuring an Environment for Your Instance </a:t>
            </a:r>
          </a:p>
        </p:txBody>
      </p:sp>
      <p:sp>
        <p:nvSpPr>
          <p:cNvPr id="16" name="Rectangle 15"/>
          <p:cNvSpPr/>
          <p:nvPr/>
        </p:nvSpPr>
        <p:spPr>
          <a:xfrm>
            <a:off x="180848" y="1133922"/>
            <a:ext cx="11734800" cy="3075522"/>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Tenancy </a:t>
            </a:r>
            <a:r>
              <a:rPr lang="en-US" sz="2000" dirty="0"/>
              <a:t>When launching an EC2 instance, you’ll have the opportunity to choose a tenancy model. The default setting is shared tenancy, where your instance will run as a virtual machine on a physical server that’s concurrently hosting other instances. Those other instances might well be owned and operated by other AWS customers, although the possibility of any kind of insecure interaction between instances is remote</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11479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921838"/>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Configuring Instance Behavior </a:t>
            </a:r>
          </a:p>
        </p:txBody>
      </p:sp>
      <p:sp>
        <p:nvSpPr>
          <p:cNvPr id="16" name="Rectangle 15"/>
          <p:cNvSpPr/>
          <p:nvPr/>
        </p:nvSpPr>
        <p:spPr>
          <a:xfrm>
            <a:off x="180848" y="1633084"/>
            <a:ext cx="11734800" cy="4306628"/>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You can optionally tell EC2 to execute commands on your instance as it boots by pointing to user data in your instance configuration (this is sometimes known as </a:t>
            </a:r>
            <a:r>
              <a:rPr lang="en-US" sz="2000" b="1" dirty="0">
                <a:solidFill>
                  <a:srgbClr val="FF0000"/>
                </a:solidFill>
              </a:rPr>
              <a:t>bootstrapping</a:t>
            </a:r>
            <a:r>
              <a:rPr lang="en-US" sz="2000" dirty="0"/>
              <a:t>). Whether you specify the data during the console configuration process or by using the --user-data value with the AWS CLI, you can have script files bring your instance to any desired state. User data can consist of a few simple commands to install a web server and populate its web root, or it can be a sophisticated script setting up the instance as a working node within a Puppet Enterprise–driven platform.</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49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54070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15"/>
          <p:cNvSpPr txBox="1"/>
          <p:nvPr/>
        </p:nvSpPr>
        <p:spPr>
          <a:xfrm>
            <a:off x="8077200" y="6517147"/>
            <a:ext cx="2133600" cy="47625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Arial"/>
                <a:ea typeface="Arial"/>
                <a:cs typeface="Arial"/>
                <a:sym typeface="Arial"/>
              </a:rPr>
              <a:pPr algn="r">
                <a:buClr>
                  <a:schemeClr val="dk1"/>
                </a:buClr>
                <a:buSzPts val="1400"/>
              </a:pPr>
              <a:t>5</a:t>
            </a:fld>
            <a:endParaRPr sz="1400"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F8C16B4D-420D-4705-84EA-8DFC7D81FA41}"/>
              </a:ext>
            </a:extLst>
          </p:cNvPr>
          <p:cNvSpPr txBox="1"/>
          <p:nvPr/>
        </p:nvSpPr>
        <p:spPr>
          <a:xfrm>
            <a:off x="4036017" y="2887059"/>
            <a:ext cx="4881966" cy="470000"/>
          </a:xfrm>
          <a:prstGeom prst="rect">
            <a:avLst/>
          </a:prstGeom>
          <a:noFill/>
        </p:spPr>
        <p:txBody>
          <a:bodyPr wrap="square">
            <a:spAutoFit/>
          </a:bodyPr>
          <a:lstStyle/>
          <a:p>
            <a:pPr marL="457200" indent="443230" algn="just">
              <a:lnSpc>
                <a:spcPct val="107000"/>
              </a:lnSpc>
              <a:spcAft>
                <a:spcPts val="800"/>
              </a:spcAft>
            </a:pPr>
            <a:r>
              <a:rPr lang="en-IN" sz="2400" b="1" dirty="0">
                <a:latin typeface="Calibri" panose="020F0502020204030204" pitchFamily="34" charset="0"/>
                <a:ea typeface="Calibri" panose="020F0502020204030204" pitchFamily="34" charset="0"/>
                <a:cs typeface="Calibri" panose="020F0502020204030204" pitchFamily="34" charset="0"/>
              </a:rPr>
              <a:t>Passing mark = CIA + SEE = 40</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7BB6773-D157-5D04-FD57-424BA3D6F106}"/>
              </a:ext>
            </a:extLst>
          </p:cNvPr>
          <p:cNvPicPr>
            <a:picLocks noChangeAspect="1"/>
          </p:cNvPicPr>
          <p:nvPr/>
        </p:nvPicPr>
        <p:blipFill>
          <a:blip r:embed="rId3"/>
          <a:stretch>
            <a:fillRect/>
          </a:stretch>
        </p:blipFill>
        <p:spPr>
          <a:xfrm>
            <a:off x="2286000" y="914400"/>
            <a:ext cx="7772400" cy="1997730"/>
          </a:xfrm>
          <a:prstGeom prst="rect">
            <a:avLst/>
          </a:prstGeom>
        </p:spPr>
      </p:pic>
      <p:graphicFrame>
        <p:nvGraphicFramePr>
          <p:cNvPr id="5" name="Table 4">
            <a:extLst>
              <a:ext uri="{FF2B5EF4-FFF2-40B4-BE49-F238E27FC236}">
                <a16:creationId xmlns:a16="http://schemas.microsoft.com/office/drawing/2014/main" id="{F5163414-17D5-0963-0987-C5EB2F455FD4}"/>
              </a:ext>
            </a:extLst>
          </p:cNvPr>
          <p:cNvGraphicFramePr>
            <a:graphicFrameLocks noGrp="1"/>
          </p:cNvGraphicFramePr>
          <p:nvPr>
            <p:extLst>
              <p:ext uri="{D42A27DB-BD31-4B8C-83A1-F6EECF244321}">
                <p14:modId xmlns:p14="http://schemas.microsoft.com/office/powerpoint/2010/main" val="2269233631"/>
              </p:ext>
            </p:extLst>
          </p:nvPr>
        </p:nvGraphicFramePr>
        <p:xfrm>
          <a:off x="2438400" y="3357059"/>
          <a:ext cx="7620000" cy="2361348"/>
        </p:xfrm>
        <a:graphic>
          <a:graphicData uri="http://schemas.openxmlformats.org/drawingml/2006/table">
            <a:tbl>
              <a:tblPr firstRow="1" bandRow="1"/>
              <a:tblGrid>
                <a:gridCol w="3234048">
                  <a:extLst>
                    <a:ext uri="{9D8B030D-6E8A-4147-A177-3AD203B41FA5}">
                      <a16:colId xmlns:a16="http://schemas.microsoft.com/office/drawing/2014/main" val="1526263846"/>
                    </a:ext>
                  </a:extLst>
                </a:gridCol>
                <a:gridCol w="2266627">
                  <a:extLst>
                    <a:ext uri="{9D8B030D-6E8A-4147-A177-3AD203B41FA5}">
                      <a16:colId xmlns:a16="http://schemas.microsoft.com/office/drawing/2014/main" val="4195976113"/>
                    </a:ext>
                  </a:extLst>
                </a:gridCol>
                <a:gridCol w="2119325">
                  <a:extLst>
                    <a:ext uri="{9D8B030D-6E8A-4147-A177-3AD203B41FA5}">
                      <a16:colId xmlns:a16="http://schemas.microsoft.com/office/drawing/2014/main" val="3695880094"/>
                    </a:ext>
                  </a:extLst>
                </a:gridCol>
              </a:tblGrid>
              <a:tr h="370840">
                <a:tc gridSpan="3">
                  <a:txBody>
                    <a:bodyPr/>
                    <a:lstStyle/>
                    <a:p>
                      <a:pPr algn="ctr"/>
                      <a:r>
                        <a:rPr lang="en-US" sz="1800" b="1" dirty="0">
                          <a:solidFill>
                            <a:srgbClr val="C00000"/>
                          </a:solidFill>
                          <a:latin typeface="+mj-lt"/>
                          <a:ea typeface="Calibri" panose="020F0502020204030204" pitchFamily="34" charset="0"/>
                          <a:cs typeface="Calibri" panose="020F0502020204030204" pitchFamily="34" charset="0"/>
                        </a:rPr>
                        <a:t>CIA Components</a:t>
                      </a:r>
                      <a:endParaRPr lang="en-IN" sz="1800" b="1" dirty="0">
                        <a:solidFill>
                          <a:srgbClr val="C00000"/>
                        </a:solidFill>
                        <a:latin typeface="+mj-lt"/>
                        <a:ea typeface="Calibri" panose="020F0502020204030204" pitchFamily="34" charset="0"/>
                        <a:cs typeface="Calibri" panose="020F0502020204030204" pitchFamily="34" charset="0"/>
                      </a:endParaRPr>
                    </a:p>
                  </a:txBody>
                  <a:tcPr anchor="ctr">
                    <a:solidFill>
                      <a:srgbClr val="FFF3CD"/>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914236211"/>
                  </a:ext>
                </a:extLst>
              </a:tr>
              <a:tr h="370840">
                <a:tc>
                  <a:txBody>
                    <a:bodyPr/>
                    <a:lstStyle/>
                    <a:p>
                      <a:pPr algn="ctr"/>
                      <a:r>
                        <a:rPr lang="en-US" sz="2000" b="1" dirty="0">
                          <a:latin typeface="+mj-lt"/>
                        </a:rPr>
                        <a:t>CIA Components</a:t>
                      </a:r>
                      <a:endParaRPr lang="en-IN" sz="2000" b="1" dirty="0">
                        <a:latin typeface="+mj-lt"/>
                      </a:endParaRPr>
                    </a:p>
                  </a:txBody>
                  <a:tcPr>
                    <a:solidFill>
                      <a:schemeClr val="accent3">
                        <a:lumMod val="95000"/>
                      </a:schemeClr>
                    </a:solidFill>
                  </a:tcPr>
                </a:tc>
                <a:tc>
                  <a:txBody>
                    <a:bodyPr/>
                    <a:lstStyle/>
                    <a:p>
                      <a:pPr algn="ctr"/>
                      <a:r>
                        <a:rPr lang="en-US" sz="2000" b="1" dirty="0">
                          <a:latin typeface="+mj-lt"/>
                        </a:rPr>
                        <a:t>Total</a:t>
                      </a:r>
                      <a:endParaRPr lang="en-IN" sz="2000" b="1" dirty="0">
                        <a:latin typeface="+mj-lt"/>
                      </a:endParaRPr>
                    </a:p>
                  </a:txBody>
                  <a:tcPr>
                    <a:solidFill>
                      <a:schemeClr val="accent3">
                        <a:lumMod val="95000"/>
                      </a:schemeClr>
                    </a:solidFill>
                  </a:tcPr>
                </a:tc>
                <a:tc>
                  <a:txBody>
                    <a:bodyPr/>
                    <a:lstStyle/>
                    <a:p>
                      <a:pPr algn="ctr"/>
                      <a:r>
                        <a:rPr lang="en-US" sz="2000" b="1" dirty="0">
                          <a:latin typeface="+mj-lt"/>
                        </a:rPr>
                        <a:t>Converted</a:t>
                      </a:r>
                      <a:endParaRPr lang="en-IN" sz="2000" b="1" dirty="0">
                        <a:latin typeface="+mj-lt"/>
                      </a:endParaRPr>
                    </a:p>
                  </a:txBody>
                  <a:tcPr>
                    <a:solidFill>
                      <a:schemeClr val="accent3">
                        <a:lumMod val="95000"/>
                      </a:schemeClr>
                    </a:solidFill>
                  </a:tcPr>
                </a:tc>
                <a:extLst>
                  <a:ext uri="{0D108BD9-81ED-4DB2-BD59-A6C34878D82A}">
                    <a16:rowId xmlns:a16="http://schemas.microsoft.com/office/drawing/2014/main" val="1080981698"/>
                  </a:ext>
                </a:extLst>
              </a:tr>
              <a:tr h="405548">
                <a:tc>
                  <a:txBody>
                    <a:bodyPr/>
                    <a:lstStyle/>
                    <a:p>
                      <a:pPr algn="ctr"/>
                      <a:r>
                        <a:rPr lang="en-US" sz="2000" b="1" dirty="0">
                          <a:latin typeface="+mj-lt"/>
                        </a:rPr>
                        <a:t>MSE1</a:t>
                      </a:r>
                      <a:endParaRPr lang="en-IN" sz="2000" b="1" dirty="0">
                        <a:latin typeface="+mj-lt"/>
                      </a:endParaRPr>
                    </a:p>
                  </a:txBody>
                  <a:tcPr>
                    <a:solidFill>
                      <a:srgbClr val="E7F4D8"/>
                    </a:solidFill>
                  </a:tcPr>
                </a:tc>
                <a:tc>
                  <a:txBody>
                    <a:bodyPr/>
                    <a:lstStyle/>
                    <a:p>
                      <a:pPr algn="ctr"/>
                      <a:r>
                        <a:rPr lang="en-US" sz="2000" dirty="0">
                          <a:latin typeface="+mj-lt"/>
                        </a:rPr>
                        <a:t>40</a:t>
                      </a:r>
                      <a:endParaRPr lang="en-IN" sz="2000" dirty="0">
                        <a:latin typeface="+mj-lt"/>
                      </a:endParaRPr>
                    </a:p>
                  </a:txBody>
                  <a:tcPr>
                    <a:solidFill>
                      <a:srgbClr val="E7F4D8"/>
                    </a:solidFill>
                  </a:tcPr>
                </a:tc>
                <a:tc>
                  <a:txBody>
                    <a:bodyPr/>
                    <a:lstStyle/>
                    <a:p>
                      <a:pPr algn="ctr"/>
                      <a:r>
                        <a:rPr lang="en-US" sz="2000" b="1" dirty="0">
                          <a:latin typeface="+mj-lt"/>
                        </a:rPr>
                        <a:t>20</a:t>
                      </a:r>
                      <a:endParaRPr lang="en-IN" sz="2000" b="1" dirty="0">
                        <a:latin typeface="+mj-lt"/>
                      </a:endParaRPr>
                    </a:p>
                  </a:txBody>
                  <a:tcPr>
                    <a:solidFill>
                      <a:srgbClr val="E7F4D8"/>
                    </a:solidFill>
                  </a:tcPr>
                </a:tc>
                <a:extLst>
                  <a:ext uri="{0D108BD9-81ED-4DB2-BD59-A6C34878D82A}">
                    <a16:rowId xmlns:a16="http://schemas.microsoft.com/office/drawing/2014/main" val="214461062"/>
                  </a:ext>
                </a:extLst>
              </a:tr>
              <a:tr h="370840">
                <a:tc>
                  <a:txBody>
                    <a:bodyPr/>
                    <a:lstStyle/>
                    <a:p>
                      <a:pPr algn="ctr"/>
                      <a:r>
                        <a:rPr lang="en-US" sz="2000" b="1" dirty="0">
                          <a:latin typeface="+mj-lt"/>
                        </a:rPr>
                        <a:t>MSE2</a:t>
                      </a:r>
                      <a:endParaRPr lang="en-IN" sz="2000" b="1" dirty="0">
                        <a:latin typeface="+mj-lt"/>
                      </a:endParaRPr>
                    </a:p>
                  </a:txBody>
                  <a:tcPr>
                    <a:solidFill>
                      <a:srgbClr val="E7F4D8"/>
                    </a:solidFill>
                  </a:tcPr>
                </a:tc>
                <a:tc>
                  <a:txBody>
                    <a:bodyPr/>
                    <a:lstStyle/>
                    <a:p>
                      <a:pPr algn="ctr"/>
                      <a:r>
                        <a:rPr lang="en-US" sz="2000" dirty="0">
                          <a:latin typeface="+mj-lt"/>
                        </a:rPr>
                        <a:t>40</a:t>
                      </a:r>
                      <a:endParaRPr lang="en-IN" sz="2000" dirty="0">
                        <a:latin typeface="+mj-lt"/>
                      </a:endParaRPr>
                    </a:p>
                  </a:txBody>
                  <a:tcPr>
                    <a:solidFill>
                      <a:srgbClr val="E7F4D8"/>
                    </a:solidFill>
                  </a:tcPr>
                </a:tc>
                <a:tc>
                  <a:txBody>
                    <a:bodyPr/>
                    <a:lstStyle/>
                    <a:p>
                      <a:pPr algn="ctr"/>
                      <a:r>
                        <a:rPr lang="en-US" sz="2000" b="1" dirty="0">
                          <a:latin typeface="+mj-lt"/>
                        </a:rPr>
                        <a:t>20</a:t>
                      </a:r>
                      <a:endParaRPr lang="en-IN" sz="2000" b="1" dirty="0">
                        <a:latin typeface="+mj-lt"/>
                      </a:endParaRPr>
                    </a:p>
                  </a:txBody>
                  <a:tcPr>
                    <a:solidFill>
                      <a:srgbClr val="E7F4D8"/>
                    </a:solidFill>
                  </a:tcPr>
                </a:tc>
                <a:extLst>
                  <a:ext uri="{0D108BD9-81ED-4DB2-BD59-A6C34878D82A}">
                    <a16:rowId xmlns:a16="http://schemas.microsoft.com/office/drawing/2014/main" val="1382815851"/>
                  </a:ext>
                </a:extLst>
              </a:tr>
              <a:tr h="370840">
                <a:tc>
                  <a:txBody>
                    <a:bodyPr/>
                    <a:lstStyle/>
                    <a:p>
                      <a:pPr algn="ctr"/>
                      <a:r>
                        <a:rPr lang="en-US" sz="2000" b="1" dirty="0">
                          <a:latin typeface="+mj-lt"/>
                        </a:rPr>
                        <a:t>Assignment</a:t>
                      </a:r>
                      <a:endParaRPr lang="en-IN" sz="2000" b="1" dirty="0">
                        <a:latin typeface="+mj-lt"/>
                      </a:endParaRPr>
                    </a:p>
                  </a:txBody>
                  <a:tcPr>
                    <a:solidFill>
                      <a:srgbClr val="E7F4D8"/>
                    </a:solidFill>
                  </a:tcPr>
                </a:tc>
                <a:tc>
                  <a:txBody>
                    <a:bodyPr/>
                    <a:lstStyle/>
                    <a:p>
                      <a:pPr algn="ctr"/>
                      <a:r>
                        <a:rPr lang="en-US" sz="2000" dirty="0">
                          <a:latin typeface="+mj-lt"/>
                        </a:rPr>
                        <a:t>10</a:t>
                      </a:r>
                      <a:endParaRPr lang="en-IN" sz="2000" dirty="0">
                        <a:latin typeface="+mj-lt"/>
                      </a:endParaRPr>
                    </a:p>
                  </a:txBody>
                  <a:tcPr>
                    <a:solidFill>
                      <a:srgbClr val="E7F4D8"/>
                    </a:solidFill>
                  </a:tcPr>
                </a:tc>
                <a:tc>
                  <a:txBody>
                    <a:bodyPr/>
                    <a:lstStyle/>
                    <a:p>
                      <a:pPr algn="ctr"/>
                      <a:r>
                        <a:rPr lang="en-US" sz="2000" b="1" dirty="0">
                          <a:latin typeface="+mj-lt"/>
                        </a:rPr>
                        <a:t>10</a:t>
                      </a:r>
                      <a:endParaRPr lang="en-IN" sz="2000" b="1" dirty="0">
                        <a:latin typeface="+mj-lt"/>
                      </a:endParaRPr>
                    </a:p>
                  </a:txBody>
                  <a:tcPr>
                    <a:solidFill>
                      <a:srgbClr val="E7F4D8"/>
                    </a:solidFill>
                  </a:tcPr>
                </a:tc>
                <a:extLst>
                  <a:ext uri="{0D108BD9-81ED-4DB2-BD59-A6C34878D82A}">
                    <a16:rowId xmlns:a16="http://schemas.microsoft.com/office/drawing/2014/main" val="2906583716"/>
                  </a:ext>
                </a:extLst>
              </a:tr>
              <a:tr h="370840">
                <a:tc>
                  <a:txBody>
                    <a:bodyPr/>
                    <a:lstStyle/>
                    <a:p>
                      <a:pPr algn="ctr"/>
                      <a:r>
                        <a:rPr lang="en-US" sz="2000" b="1" dirty="0">
                          <a:latin typeface="+mj-lt"/>
                        </a:rPr>
                        <a:t>Certification</a:t>
                      </a:r>
                      <a:endParaRPr lang="en-IN" sz="2000" b="1" dirty="0">
                        <a:latin typeface="+mj-lt"/>
                      </a:endParaRPr>
                    </a:p>
                  </a:txBody>
                  <a:tcPr>
                    <a:solidFill>
                      <a:srgbClr val="E7F4D8"/>
                    </a:solidFill>
                  </a:tcPr>
                </a:tc>
                <a:tc>
                  <a:txBody>
                    <a:bodyPr/>
                    <a:lstStyle/>
                    <a:p>
                      <a:pPr algn="ctr"/>
                      <a:r>
                        <a:rPr lang="en-US" sz="2000" dirty="0">
                          <a:latin typeface="+mj-lt"/>
                        </a:rPr>
                        <a:t>10</a:t>
                      </a:r>
                      <a:endParaRPr lang="en-IN" sz="2000" dirty="0">
                        <a:latin typeface="+mj-lt"/>
                      </a:endParaRPr>
                    </a:p>
                  </a:txBody>
                  <a:tcPr>
                    <a:solidFill>
                      <a:srgbClr val="E7F4D8"/>
                    </a:solidFill>
                  </a:tcPr>
                </a:tc>
                <a:tc>
                  <a:txBody>
                    <a:bodyPr/>
                    <a:lstStyle/>
                    <a:p>
                      <a:pPr algn="ctr"/>
                      <a:r>
                        <a:rPr lang="en-US" sz="2000" b="1" dirty="0">
                          <a:latin typeface="+mj-lt"/>
                        </a:rPr>
                        <a:t>10</a:t>
                      </a:r>
                      <a:endParaRPr lang="en-IN" sz="2000" b="1" dirty="0">
                        <a:latin typeface="+mj-lt"/>
                      </a:endParaRPr>
                    </a:p>
                  </a:txBody>
                  <a:tcPr>
                    <a:solidFill>
                      <a:srgbClr val="E7F4D8"/>
                    </a:solidFill>
                  </a:tcPr>
                </a:tc>
                <a:extLst>
                  <a:ext uri="{0D108BD9-81ED-4DB2-BD59-A6C34878D82A}">
                    <a16:rowId xmlns:a16="http://schemas.microsoft.com/office/drawing/2014/main" val="1345633600"/>
                  </a:ext>
                </a:extLst>
              </a:tr>
            </a:tbl>
          </a:graphicData>
        </a:graphic>
      </p:graphicFrame>
      <p:sp>
        <p:nvSpPr>
          <p:cNvPr id="3" name="TextBox 2">
            <a:extLst>
              <a:ext uri="{FF2B5EF4-FFF2-40B4-BE49-F238E27FC236}">
                <a16:creationId xmlns:a16="http://schemas.microsoft.com/office/drawing/2014/main" id="{671C6CE7-56A4-7326-045B-5E8E371F6AF2}"/>
              </a:ext>
            </a:extLst>
          </p:cNvPr>
          <p:cNvSpPr txBox="1"/>
          <p:nvPr/>
        </p:nvSpPr>
        <p:spPr>
          <a:xfrm>
            <a:off x="2286000" y="5686069"/>
            <a:ext cx="7010400" cy="1069203"/>
          </a:xfrm>
          <a:prstGeom prst="rect">
            <a:avLst/>
          </a:prstGeom>
          <a:noFill/>
        </p:spPr>
        <p:txBody>
          <a:bodyPr wrap="square">
            <a:spAutoFit/>
          </a:bodyPr>
          <a:lstStyle/>
          <a:p>
            <a:pPr>
              <a:lnSpc>
                <a:spcPct val="107000"/>
              </a:lnSpc>
              <a:spcAft>
                <a:spcPts val="800"/>
              </a:spcAft>
            </a:pPr>
            <a:r>
              <a:rPr lang="en-IN" sz="1800" b="1" u="sng" kern="100" dirty="0">
                <a:effectLst/>
                <a:latin typeface="Trebuchet MS" panose="020B0603020202020204" pitchFamily="34" charset="0"/>
                <a:ea typeface="Calibri" panose="020F0502020204030204" pitchFamily="34" charset="0"/>
                <a:cs typeface="Latha" panose="020B0604020202020204" pitchFamily="34" charset="0"/>
              </a:rPr>
              <a:t>AAT (Alternate Assessment)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mj-lt"/>
              <a:buAutoNum type="romanLcPeriod"/>
            </a:pPr>
            <a:r>
              <a:rPr lang="en-IN" sz="1800" b="1" kern="100" dirty="0">
                <a:effectLst/>
                <a:latin typeface="Trebuchet MS" panose="020B0603020202020204" pitchFamily="34" charset="0"/>
                <a:ea typeface="Calibri" panose="020F0502020204030204" pitchFamily="34" charset="0"/>
                <a:cs typeface="Latha" panose="020B0604020202020204" pitchFamily="34" charset="0"/>
              </a:rPr>
              <a:t>First Component: Assignment for 10 Marks</a:t>
            </a:r>
          </a:p>
          <a:p>
            <a:pPr marL="342900" indent="-342900">
              <a:lnSpc>
                <a:spcPct val="107000"/>
              </a:lnSpc>
              <a:spcAft>
                <a:spcPts val="800"/>
              </a:spcAft>
              <a:buFont typeface="+mj-lt"/>
              <a:buAutoNum type="romanLcPeriod"/>
            </a:pPr>
            <a:r>
              <a:rPr lang="en-IN" sz="1800" b="1" kern="100" dirty="0">
                <a:effectLst/>
                <a:latin typeface="Trebuchet MS" panose="020B0603020202020204" pitchFamily="34" charset="0"/>
                <a:ea typeface="Calibri" panose="020F0502020204030204" pitchFamily="34" charset="0"/>
                <a:cs typeface="Latha" panose="020B0604020202020204" pitchFamily="34" charset="0"/>
              </a:rPr>
              <a:t>Second Component: </a:t>
            </a:r>
            <a:r>
              <a:rPr lang="en-US" sz="1800" b="1" dirty="0">
                <a:latin typeface="+mj-lt"/>
              </a:rPr>
              <a:t>Certification </a:t>
            </a:r>
            <a:r>
              <a:rPr lang="en-IN" sz="1800" b="1" kern="100" dirty="0">
                <a:effectLst/>
                <a:latin typeface="Trebuchet MS" panose="020B0603020202020204" pitchFamily="34" charset="0"/>
                <a:ea typeface="Calibri" panose="020F0502020204030204" pitchFamily="34" charset="0"/>
                <a:cs typeface="Latha" panose="020B0604020202020204" pitchFamily="34" charset="0"/>
              </a:rPr>
              <a:t>for 10 Marks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4062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Placement Groups </a:t>
            </a:r>
          </a:p>
        </p:txBody>
      </p:sp>
      <p:sp>
        <p:nvSpPr>
          <p:cNvPr id="16" name="Rectangle 15"/>
          <p:cNvSpPr/>
          <p:nvPr/>
        </p:nvSpPr>
        <p:spPr>
          <a:xfrm>
            <a:off x="165608" y="1376592"/>
            <a:ext cx="11734800" cy="4448654"/>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By default AWS will attempt to spread your instances across their infrastructure to create a profile that will be optimal for most use cases.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But the specific demands of your operation might require a different setup. EC2 placement groups give you the power to define nonstandard profiles to better meet your needs.</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 There are, at this time</a:t>
            </a:r>
            <a:r>
              <a:rPr lang="en-US" sz="1600" b="1" dirty="0">
                <a:solidFill>
                  <a:srgbClr val="FF0000"/>
                </a:solidFill>
              </a:rPr>
              <a:t>, three kinds of placement groups</a:t>
            </a:r>
            <a:r>
              <a:rPr lang="en-US" sz="1600" dirty="0"/>
              <a:t>:</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sz="1600"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 ■ </a:t>
            </a:r>
            <a:r>
              <a:rPr lang="en-US" sz="1600" b="1" dirty="0">
                <a:solidFill>
                  <a:srgbClr val="FF0000"/>
                </a:solidFill>
              </a:rPr>
              <a:t>Cluster groups </a:t>
            </a:r>
            <a:r>
              <a:rPr lang="en-US" sz="1600" dirty="0"/>
              <a:t>launch each associated instance into a single availability zone within close physical proximity to each other. This provides low-latency network interconnectivity and can be useful for high-performance computing (HPC) applications, for instance.</a:t>
            </a:r>
            <a:endParaRPr lang="en-US" sz="16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654271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Placement Groups </a:t>
            </a:r>
          </a:p>
        </p:txBody>
      </p:sp>
      <p:sp>
        <p:nvSpPr>
          <p:cNvPr id="16" name="Rectangle 15"/>
          <p:cNvSpPr/>
          <p:nvPr/>
        </p:nvSpPr>
        <p:spPr>
          <a:xfrm>
            <a:off x="222504" y="1010812"/>
            <a:ext cx="11734800" cy="5537734"/>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Spread groups </a:t>
            </a:r>
            <a:r>
              <a:rPr lang="en-US" sz="2000" dirty="0"/>
              <a:t>separate instances physically across distinct hardware racks and even availability zones to reduce the risk of failure-related data or service loss. Such a setup can be valuable when you’re running hosts that can’t tolerate multiple concurrent failures. If you’re familiar with VMware’s Distributed Resource Scheduler (DRS), this is similar to that. </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sz="2000"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Partition groups </a:t>
            </a:r>
            <a:r>
              <a:rPr lang="en-US" sz="2000" dirty="0"/>
              <a:t>let you associate some instances with each other, placing them in a single “partition.” But the instances within that single partition can be kept physically separated from instances within other partitions. This differs from spread groups where no two instances will ever share physical hardware.</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996167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4000" y="414834"/>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Instance Pricing </a:t>
            </a:r>
          </a:p>
        </p:txBody>
      </p:sp>
      <p:sp>
        <p:nvSpPr>
          <p:cNvPr id="16" name="Rectangle 15"/>
          <p:cNvSpPr/>
          <p:nvPr/>
        </p:nvSpPr>
        <p:spPr>
          <a:xfrm>
            <a:off x="306832" y="1010550"/>
            <a:ext cx="11734800" cy="4439229"/>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You can purchase the use of EC2 instances through one of three models.</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For always-on deployments that you expect to run for less than 12 months, you’ll normally pay for each hour your instance is running through the on-demand model.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err="1"/>
              <a:t>Ondemand</a:t>
            </a:r>
            <a:r>
              <a:rPr lang="en-US" dirty="0"/>
              <a:t> is the most flexible way to consume EC2 resources since you’re able to closely control how much you pay by stopping and starting your instances according to your need.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But, per hour, it’s also the most expensive. If you’re planning to keep the lights burning 24/7 for more than a year, then you’ll enjoy a significant discount by purchasing a reserve instance—generally over a term commitment of between one and three years.</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53457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Instance Pricing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404A26B1-4887-613C-8086-506DD3475938}"/>
              </a:ext>
            </a:extLst>
          </p:cNvPr>
          <p:cNvPicPr>
            <a:picLocks noChangeAspect="1"/>
          </p:cNvPicPr>
          <p:nvPr/>
        </p:nvPicPr>
        <p:blipFill>
          <a:blip r:embed="rId4"/>
          <a:stretch>
            <a:fillRect/>
          </a:stretch>
        </p:blipFill>
        <p:spPr>
          <a:xfrm>
            <a:off x="1143000" y="2561666"/>
            <a:ext cx="9296400" cy="3685632"/>
          </a:xfrm>
          <a:prstGeom prst="rect">
            <a:avLst/>
          </a:prstGeom>
        </p:spPr>
      </p:pic>
      <p:sp>
        <p:nvSpPr>
          <p:cNvPr id="6" name="TextBox 5">
            <a:extLst>
              <a:ext uri="{FF2B5EF4-FFF2-40B4-BE49-F238E27FC236}">
                <a16:creationId xmlns:a16="http://schemas.microsoft.com/office/drawing/2014/main" id="{84C75375-5F93-E368-1C84-45306D09D854}"/>
              </a:ext>
            </a:extLst>
          </p:cNvPr>
          <p:cNvSpPr txBox="1"/>
          <p:nvPr/>
        </p:nvSpPr>
        <p:spPr>
          <a:xfrm>
            <a:off x="264160" y="1253482"/>
            <a:ext cx="11382248" cy="1115177"/>
          </a:xfrm>
          <a:prstGeom prst="rect">
            <a:avLst/>
          </a:prstGeom>
          <a:noFill/>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Table 2.2 gives you a sense of how costs can change between models. These estimates assume a Linux platform, all up-front payments, and default tenancy. Actual costs may vary over time and between regions.</a:t>
            </a:r>
            <a:endParaRPr lang="en-US" dirty="0">
              <a:latin typeface="+mj-lt"/>
              <a:ea typeface="Times New Roman"/>
              <a:cs typeface="Times New Roman"/>
              <a:sym typeface="Times New Roman"/>
            </a:endParaRPr>
          </a:p>
        </p:txBody>
      </p:sp>
    </p:spTree>
    <p:extLst>
      <p:ext uri="{BB962C8B-B14F-4D97-AF65-F5344CB8AC3E}">
        <p14:creationId xmlns:p14="http://schemas.microsoft.com/office/powerpoint/2010/main" val="3507530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Instance Lifecycle </a:t>
            </a:r>
          </a:p>
        </p:txBody>
      </p:sp>
      <p:sp>
        <p:nvSpPr>
          <p:cNvPr id="16" name="Rectangle 15"/>
          <p:cNvSpPr/>
          <p:nvPr/>
        </p:nvSpPr>
        <p:spPr>
          <a:xfrm>
            <a:off x="180848" y="1583462"/>
            <a:ext cx="11734800" cy="3691075"/>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The state of a running EC2 instance can be managed in a number of ways.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Terminating the instance will shut it down and cause its resources to be reallocated to the general AWS pool.</a:t>
            </a:r>
            <a:endParaRPr lang="en-US" sz="2000" dirty="0">
              <a:latin typeface="+mj-lt"/>
              <a:ea typeface="Times New Roman"/>
              <a:cs typeface="Times New Roman"/>
              <a:sym typeface="Times New Roman"/>
            </a:endParaRP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Terminating an instance will, in most cases, destroy all data kept on the primary storage.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The exception to this would be an Elastic Block Store (EBS) volume that has been set to persist after its instance is terminated.</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51718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Resource Tags </a:t>
            </a:r>
          </a:p>
        </p:txBody>
      </p:sp>
      <p:sp>
        <p:nvSpPr>
          <p:cNvPr id="16" name="Rectangle 15"/>
          <p:cNvSpPr/>
          <p:nvPr/>
        </p:nvSpPr>
        <p:spPr>
          <a:xfrm>
            <a:off x="180848" y="1682854"/>
            <a:ext cx="11734800" cy="2459969"/>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The more resources you deploy on your AWS account, the harder it can be to properly keep track of things.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Having constantly changing numbers of EC2 instances—along with accompanying storage volumes, security groups, and elastic IP addresses—all spread across two or three VPCs can get complicated.</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420142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400110"/>
          </a:xfrm>
          <a:prstGeom prst="rect">
            <a:avLst/>
          </a:prstGeom>
          <a:noFill/>
        </p:spPr>
        <p:txBody>
          <a:bodyPr wrap="square" rtlCol="0">
            <a:spAutoFit/>
          </a:bodyPr>
          <a:lstStyle/>
          <a:p>
            <a:r>
              <a:rPr lang="en-US" sz="2000" b="1" dirty="0">
                <a:latin typeface="+mj-lt"/>
                <a:ea typeface="Times New Roman"/>
                <a:cs typeface="Times New Roman"/>
                <a:sym typeface="Times New Roman"/>
              </a:rPr>
              <a:t>Resource Tags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DDC10CA4-3A4A-EE25-73D5-4E54FFB18FA0}"/>
              </a:ext>
            </a:extLst>
          </p:cNvPr>
          <p:cNvPicPr>
            <a:picLocks noChangeAspect="1"/>
          </p:cNvPicPr>
          <p:nvPr/>
        </p:nvPicPr>
        <p:blipFill>
          <a:blip r:embed="rId4"/>
          <a:stretch>
            <a:fillRect/>
          </a:stretch>
        </p:blipFill>
        <p:spPr>
          <a:xfrm>
            <a:off x="609600" y="1253482"/>
            <a:ext cx="8070983" cy="4766319"/>
          </a:xfrm>
          <a:prstGeom prst="rect">
            <a:avLst/>
          </a:prstGeom>
        </p:spPr>
      </p:pic>
    </p:spTree>
    <p:extLst>
      <p:ext uri="{BB962C8B-B14F-4D97-AF65-F5344CB8AC3E}">
        <p14:creationId xmlns:p14="http://schemas.microsoft.com/office/powerpoint/2010/main" val="2004662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Service Limits </a:t>
            </a:r>
          </a:p>
        </p:txBody>
      </p:sp>
      <p:sp>
        <p:nvSpPr>
          <p:cNvPr id="16" name="Rectangle 15"/>
          <p:cNvSpPr/>
          <p:nvPr/>
        </p:nvSpPr>
        <p:spPr>
          <a:xfrm>
            <a:off x="264160" y="1275686"/>
            <a:ext cx="11734800" cy="4922181"/>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By default, each AWS account has limits to the number of instances of a particular service you’re able to launch.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Sometimes those limits apply to a single region within an account, and others are global.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As examples, you’re allowed only five VPCs per region and 5,000 Secure Shell (SSH) key pairs across your account.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If necessary, you can ask AWS to raise your ceiling for a particular service.</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You can find up-to-date details regarding the limits of all AWS services at </a:t>
            </a:r>
            <a:r>
              <a:rPr lang="en-US" sz="2000" b="1" dirty="0" err="1">
                <a:solidFill>
                  <a:srgbClr val="FF0000"/>
                </a:solidFill>
              </a:rPr>
              <a:t>docs.aws</a:t>
            </a:r>
            <a:r>
              <a:rPr lang="en-US" sz="2000" b="1" dirty="0">
                <a:solidFill>
                  <a:srgbClr val="FF0000"/>
                </a:solidFill>
              </a:rPr>
              <a:t> .amazon.com/general/latest/gr/aws_service_limits.html</a:t>
            </a:r>
            <a:r>
              <a:rPr lang="en-US" sz="2000" dirty="0"/>
              <a: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534622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EC2 Storage Volumes </a:t>
            </a:r>
          </a:p>
        </p:txBody>
      </p:sp>
      <p:sp>
        <p:nvSpPr>
          <p:cNvPr id="16" name="Rectangle 15"/>
          <p:cNvSpPr/>
          <p:nvPr/>
        </p:nvSpPr>
        <p:spPr>
          <a:xfrm>
            <a:off x="180848" y="1682854"/>
            <a:ext cx="11734800" cy="3075522"/>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Storage drives are for the most part virtualized spaces carved out of larger physical drives.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To the OS running on your instance, though, all AWS volumes will present themselves exactly as though they were normal physical drives.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But there’s actually more than one kind of AWS volume, and it’s important to understand how each type works.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570089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Elastic Block Store Volumes </a:t>
            </a:r>
          </a:p>
        </p:txBody>
      </p:sp>
      <p:sp>
        <p:nvSpPr>
          <p:cNvPr id="16" name="Rectangle 15"/>
          <p:cNvSpPr/>
          <p:nvPr/>
        </p:nvSpPr>
        <p:spPr>
          <a:xfrm>
            <a:off x="264160" y="1828800"/>
            <a:ext cx="11734800" cy="4439164"/>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You can attach as many </a:t>
            </a:r>
            <a:r>
              <a:rPr lang="en-US" b="1" dirty="0"/>
              <a:t>Elastic Block Store (EBS)</a:t>
            </a:r>
            <a:r>
              <a:rPr lang="en-US" dirty="0"/>
              <a:t> volumes to your instance as you like (although one volume can be attached to no more than a single instance at a time) and use them just as you would hard drives, flash drives, or USB drives with your physical server. </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And as with physical drives, the type of EBS volume you choose will have an impact on both performance and cost. The AWS SLA guarantees the reliability of the data you store on its EBS volumes (promising at least 99.99 percent availability), so you don’t have to worry about failure.</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59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88107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1219200"/>
            <a:ext cx="4953000" cy="523220"/>
          </a:xfrm>
          <a:prstGeom prst="rect">
            <a:avLst/>
          </a:prstGeom>
          <a:noFill/>
        </p:spPr>
        <p:txBody>
          <a:bodyPr wrap="square" rtlCol="0">
            <a:spAutoFit/>
          </a:bodyPr>
          <a:lstStyle/>
          <a:p>
            <a:r>
              <a:rPr lang="en-US" sz="2800" b="1" i="0" u="none" dirty="0">
                <a:solidFill>
                  <a:schemeClr val="dk2"/>
                </a:solidFill>
                <a:latin typeface="+mj-lt"/>
                <a:ea typeface="Cambria" panose="02040503050406030204" pitchFamily="18" charset="0"/>
                <a:sym typeface="Arial"/>
              </a:rPr>
              <a:t>MODULE 1: Contents</a:t>
            </a:r>
            <a:endParaRPr lang="en-US" sz="2800" b="1" dirty="0">
              <a:latin typeface="+mj-lt"/>
            </a:endParaRPr>
          </a:p>
        </p:txBody>
      </p:sp>
      <p:sp>
        <p:nvSpPr>
          <p:cNvPr id="16" name="Rectangle 15"/>
          <p:cNvSpPr/>
          <p:nvPr/>
        </p:nvSpPr>
        <p:spPr>
          <a:xfrm>
            <a:off x="228600" y="1981200"/>
            <a:ext cx="11734800" cy="2247218"/>
          </a:xfrm>
          <a:prstGeom prst="rect">
            <a:avLst/>
          </a:prstGeom>
        </p:spPr>
        <p:txBody>
          <a:bodyPr wrap="square">
            <a:spAutoFit/>
          </a:bodyPr>
          <a:lstStyle/>
          <a:p>
            <a:pPr lvl="0" algn="just" rtl="0">
              <a:lnSpc>
                <a:spcPct val="150000"/>
              </a:lnSpc>
              <a:spcBef>
                <a:spcPts val="1000"/>
              </a:spcBef>
              <a:spcAft>
                <a:spcPts val="0"/>
              </a:spcAft>
              <a:buClr>
                <a:schemeClr val="dk1"/>
              </a:buClr>
              <a:buSzPts val="1600"/>
            </a:pPr>
            <a:r>
              <a:rPr lang="en-US" b="1" dirty="0">
                <a:latin typeface="+mj-lt"/>
                <a:ea typeface="Times New Roman"/>
                <a:cs typeface="Times New Roman"/>
                <a:sym typeface="Times New Roman"/>
              </a:rPr>
              <a:t>Introduction: </a:t>
            </a:r>
            <a:r>
              <a:rPr lang="en-US" dirty="0">
                <a:latin typeface="+mj-lt"/>
                <a:ea typeface="Times New Roman"/>
                <a:cs typeface="Times New Roman"/>
                <a:sym typeface="Times New Roman"/>
              </a:rPr>
              <a:t>Introduction to Cloud Computing and AWS: Cloud Computing and Virtualization, Cloud Computing Optimization, The AWS Cloud, AWS Platform Architecture, AWS Reliability and Compliance, Working with AWS, Amazon Elastic - Compute Cloud and Block Store: EC2 Instances, EC2 Storage Volumes, EC2 Auto Scaling, AWS Systems Manager, AWS CLI Example.</a:t>
            </a:r>
          </a:p>
          <a:p>
            <a:pPr lvl="0" algn="just" rtl="0">
              <a:lnSpc>
                <a:spcPct val="150000"/>
              </a:lnSpc>
              <a:spcBef>
                <a:spcPts val="1000"/>
              </a:spcBef>
              <a:spcAft>
                <a:spcPts val="0"/>
              </a:spcAft>
              <a:buClr>
                <a:schemeClr val="dk1"/>
              </a:buClr>
              <a:buSzPts val="1600"/>
            </a:pPr>
            <a:r>
              <a:rPr lang="en-US" dirty="0">
                <a:latin typeface="+mj-lt"/>
                <a:ea typeface="Times New Roman"/>
                <a:cs typeface="Times New Roman"/>
                <a:sym typeface="Times New Roman"/>
              </a:rPr>
              <a:t>Textbook 1- Chapter 1:3-14, Chapter 2:21-51</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263974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Elastic Block Store Volumes </a:t>
            </a:r>
          </a:p>
        </p:txBody>
      </p:sp>
      <p:sp>
        <p:nvSpPr>
          <p:cNvPr id="16" name="Rectangle 15"/>
          <p:cNvSpPr/>
          <p:nvPr/>
        </p:nvSpPr>
        <p:spPr>
          <a:xfrm>
            <a:off x="381000" y="1649518"/>
            <a:ext cx="11734800" cy="4439164"/>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When an EBS drive does fail, its data has already been duplicated and will probably be brought back online before anyone notices a problem.</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So, practically, the only thing that should concern you is how quickly and efficiently you can access your data. </a:t>
            </a:r>
            <a:r>
              <a:rPr lang="en-US" b="1" dirty="0">
                <a:solidFill>
                  <a:srgbClr val="FF0000"/>
                </a:solidFill>
              </a:rPr>
              <a:t>There are currently four EBS volume types</a:t>
            </a:r>
            <a:r>
              <a:rPr lang="en-US" dirty="0"/>
              <a:t>, two using SSD technologies and two using the older spinning hard drives.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The performance of each volume type is measured in maximum IOPS/volume (where IOPS means input/output operations per second).</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971428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Elastic Block Store Volumes </a:t>
            </a:r>
          </a:p>
        </p:txBody>
      </p:sp>
      <p:sp>
        <p:nvSpPr>
          <p:cNvPr id="16" name="Rectangle 15"/>
          <p:cNvSpPr/>
          <p:nvPr/>
        </p:nvSpPr>
        <p:spPr>
          <a:xfrm>
            <a:off x="381000" y="1270659"/>
            <a:ext cx="11734800" cy="4922181"/>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EBS-Provisioned IOPS SSD </a:t>
            </a:r>
            <a:r>
              <a:rPr lang="en-US" sz="2000" dirty="0"/>
              <a:t>If your applications will require intense rates of I/O operations, then you should consider provisioned IOPS, which provides a maximum IOPS/volume of 64,000 and a maximum throughput/volume of 1,000 MB/s. Provisioned IOPS—which in some contexts is referred to as EBS Optimized—can cost $0.125/GB/month in addition to $0.065/provisioned IOPS.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EBS General-Purpose SSD </a:t>
            </a:r>
            <a:r>
              <a:rPr lang="en-US" sz="2000" dirty="0"/>
              <a:t>For most regular server workloads that, ideally, deliver low-latency performance, general-purpose SSDs will work well. You’ll get a maximum of 16,000 IOPS/volume, and it will cost you $0.10/GB/month. For reference, a general-purpose SSD used as a typical 8 GB boot drive for a Linux instance would, at current rates, cost you $9.60/year.</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474353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Elastic Block Store Volumes </a:t>
            </a:r>
          </a:p>
        </p:txBody>
      </p:sp>
      <p:sp>
        <p:nvSpPr>
          <p:cNvPr id="16" name="Rectangle 15"/>
          <p:cNvSpPr/>
          <p:nvPr/>
        </p:nvSpPr>
        <p:spPr>
          <a:xfrm>
            <a:off x="381000" y="1270659"/>
            <a:ext cx="11734800" cy="4306628"/>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Throughput-Optimized HDD </a:t>
            </a:r>
            <a:r>
              <a:rPr lang="en-US" sz="2000" dirty="0"/>
              <a:t>Throughput-optimized HDD volumes can provide reduced costs with acceptable performance where you’re looking for throughput-intensive workloads, including log processing and big data operations. These volumes can deliver only 500 IOPS/ volume but with a 500 MB/s maximum throughput/volume, and they’ll cost you only $0.045/GB/month. </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sz="2000" dirty="0"/>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b="1" dirty="0">
                <a:solidFill>
                  <a:srgbClr val="FF0000"/>
                </a:solidFill>
              </a:rPr>
              <a:t>Cold HDD </a:t>
            </a:r>
            <a:r>
              <a:rPr lang="en-US" sz="2000" dirty="0"/>
              <a:t>When you’re working with larger volumes of data that require only infrequent access, a 250 IOPS/volume type might meet your needs for only $0.025/GB/month.</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774812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400110"/>
          </a:xfrm>
          <a:prstGeom prst="rect">
            <a:avLst/>
          </a:prstGeom>
          <a:noFill/>
        </p:spPr>
        <p:txBody>
          <a:bodyPr wrap="square" rtlCol="0">
            <a:spAutoFit/>
          </a:bodyPr>
          <a:lstStyle/>
          <a:p>
            <a:r>
              <a:rPr lang="en-US" sz="2000" b="1" dirty="0">
                <a:latin typeface="+mj-lt"/>
                <a:ea typeface="Times New Roman"/>
                <a:cs typeface="Times New Roman"/>
                <a:sym typeface="Times New Roman"/>
              </a:rPr>
              <a:t>Elastic Block Store Volumes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09F98546-5819-C080-B0C2-A2A7B38765C1}"/>
              </a:ext>
            </a:extLst>
          </p:cNvPr>
          <p:cNvPicPr>
            <a:picLocks noChangeAspect="1"/>
          </p:cNvPicPr>
          <p:nvPr/>
        </p:nvPicPr>
        <p:blipFill>
          <a:blip r:embed="rId4"/>
          <a:stretch>
            <a:fillRect/>
          </a:stretch>
        </p:blipFill>
        <p:spPr>
          <a:xfrm>
            <a:off x="1336041" y="1370497"/>
            <a:ext cx="9677400" cy="4876801"/>
          </a:xfrm>
          <a:prstGeom prst="rect">
            <a:avLst/>
          </a:prstGeom>
        </p:spPr>
      </p:pic>
    </p:spTree>
    <p:extLst>
      <p:ext uri="{BB962C8B-B14F-4D97-AF65-F5344CB8AC3E}">
        <p14:creationId xmlns:p14="http://schemas.microsoft.com/office/powerpoint/2010/main" val="3726974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EBS Volume Features </a:t>
            </a:r>
          </a:p>
        </p:txBody>
      </p:sp>
      <p:sp>
        <p:nvSpPr>
          <p:cNvPr id="16" name="Rectangle 15"/>
          <p:cNvSpPr/>
          <p:nvPr/>
        </p:nvSpPr>
        <p:spPr>
          <a:xfrm>
            <a:off x="180848" y="990600"/>
            <a:ext cx="11734800" cy="5537734"/>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All EBS volumes can be copied by creating a snapshot.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Existing snapshots can be used to generate other volumes that can be shared and/or attached to other instances or converted to images from which AMIs can be made.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You can also generate an AMI image directly from a running instance-attached EBS volume—although, to be sure no data is lost, you should shut down the instance first.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EBS volumes can be encrypted to protect their data while at rest or as it’s sent back and forth to the EC2 host instance.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EBS can manage the encryption keys automatically behind the scenes or use keys that you provide through the AWS Key Management Service (KMS).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449784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Instance Store Volumes </a:t>
            </a:r>
          </a:p>
        </p:txBody>
      </p:sp>
      <p:sp>
        <p:nvSpPr>
          <p:cNvPr id="16" name="Rectangle 15"/>
          <p:cNvSpPr/>
          <p:nvPr/>
        </p:nvSpPr>
        <p:spPr>
          <a:xfrm>
            <a:off x="381000" y="1270659"/>
            <a:ext cx="11734800" cy="4993162"/>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Unlike EBS volumes, instance store volumes are ephemeral.</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This means that when the instances they’re attached to are shut down, their data is permanently lost.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So, why would you want to keep your data on an instance store volume more than on EBS?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Instance store volumes are SSDs that are physically attached to the server hosting your instance and are connected via a fast </a:t>
            </a:r>
            <a:r>
              <a:rPr lang="en-US" dirty="0" err="1"/>
              <a:t>NVMe</a:t>
            </a:r>
            <a:r>
              <a:rPr lang="en-US" dirty="0"/>
              <a:t> (Non-Volatile Memory Express) interface.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The use of instance store volumes is included in the price of the instance itself.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Instance store volumes work especially well for deployment models where instances are launched to fill short-term roles (as part of autoscaling groups, for instance), import data from external sources, and are, effectively, disposable.</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153499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400110"/>
          </a:xfrm>
          <a:prstGeom prst="rect">
            <a:avLst/>
          </a:prstGeom>
          <a:noFill/>
        </p:spPr>
        <p:txBody>
          <a:bodyPr wrap="square" rtlCol="0">
            <a:spAutoFit/>
          </a:bodyPr>
          <a:lstStyle/>
          <a:p>
            <a:r>
              <a:rPr lang="en-US" sz="2000" b="1" dirty="0">
                <a:latin typeface="+mj-lt"/>
                <a:ea typeface="Times New Roman"/>
                <a:cs typeface="Times New Roman"/>
                <a:sym typeface="Times New Roman"/>
              </a:rPr>
              <a:t>Accessing Your EC2 Instance </a:t>
            </a:r>
          </a:p>
        </p:txBody>
      </p:sp>
      <p:sp>
        <p:nvSpPr>
          <p:cNvPr id="16" name="Rectangle 15"/>
          <p:cNvSpPr/>
          <p:nvPr/>
        </p:nvSpPr>
        <p:spPr>
          <a:xfrm>
            <a:off x="381000" y="1270659"/>
            <a:ext cx="11734800" cy="1001556"/>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1600" dirty="0"/>
              <a:t>Like all networked devices, EC2 instances are identified by unique IP addresses. All instances are assigned at least one private IPv4 address that, by default, will fall within one of the blocks shown in Table 2.5.</a:t>
            </a:r>
            <a:endParaRPr lang="en-US" sz="16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40D292D9-D1CF-FD63-0ACE-EE8070146B52}"/>
              </a:ext>
            </a:extLst>
          </p:cNvPr>
          <p:cNvPicPr>
            <a:picLocks noChangeAspect="1"/>
          </p:cNvPicPr>
          <p:nvPr/>
        </p:nvPicPr>
        <p:blipFill>
          <a:blip r:embed="rId4"/>
          <a:stretch>
            <a:fillRect/>
          </a:stretch>
        </p:blipFill>
        <p:spPr>
          <a:xfrm>
            <a:off x="914400" y="2657435"/>
            <a:ext cx="7718555" cy="2929906"/>
          </a:xfrm>
          <a:prstGeom prst="rect">
            <a:avLst/>
          </a:prstGeom>
        </p:spPr>
      </p:pic>
    </p:spTree>
    <p:extLst>
      <p:ext uri="{BB962C8B-B14F-4D97-AF65-F5344CB8AC3E}">
        <p14:creationId xmlns:p14="http://schemas.microsoft.com/office/powerpoint/2010/main" val="621584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Securing Your EC2 Instance </a:t>
            </a:r>
          </a:p>
        </p:txBody>
      </p:sp>
      <p:sp>
        <p:nvSpPr>
          <p:cNvPr id="16" name="Rectangle 15"/>
          <p:cNvSpPr/>
          <p:nvPr/>
        </p:nvSpPr>
        <p:spPr>
          <a:xfrm>
            <a:off x="381000" y="1270659"/>
            <a:ext cx="11734800" cy="4993162"/>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You are responsible for configuring appropriate and effective access controls to protect your EC2 instances from unauthorized use.</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Broadly speaking, AWS provides </a:t>
            </a:r>
            <a:r>
              <a:rPr lang="en-US" dirty="0">
                <a:solidFill>
                  <a:srgbClr val="FF0000"/>
                </a:solidFill>
              </a:rPr>
              <a:t>four tools </a:t>
            </a:r>
            <a:r>
              <a:rPr lang="en-US" dirty="0"/>
              <a:t>to help you with this task: security groups, Identity and Access Management (IAM) roles, network address translation (NAT) instances, and key pairs.</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latin typeface="+mj-lt"/>
              <a:ea typeface="Times New Roman"/>
              <a:cs typeface="Times New Roman"/>
              <a:sym typeface="Times New Roman"/>
            </a:endParaRP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solidFill>
                  <a:srgbClr val="FF0000"/>
                </a:solidFill>
              </a:rPr>
              <a:t>Security Groups </a:t>
            </a:r>
            <a:r>
              <a:rPr lang="en-US" dirty="0"/>
              <a:t>An EC2 security group plays the role of a firewall. By default, a security group will deny all incoming traffic while permitting all outgoing traffic. You define group behavior by setting policy rules that will either block or allow specified traffic types. From that point on, any data packet coming into or leaving the perimeter will be measured against those rules and processed accordingly</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6245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610702"/>
            <a:ext cx="11651488" cy="400110"/>
          </a:xfrm>
          <a:prstGeom prst="rect">
            <a:avLst/>
          </a:prstGeom>
          <a:noFill/>
        </p:spPr>
        <p:txBody>
          <a:bodyPr wrap="square" rtlCol="0">
            <a:spAutoFit/>
          </a:bodyPr>
          <a:lstStyle/>
          <a:p>
            <a:r>
              <a:rPr lang="en-US" sz="2000" b="1" dirty="0">
                <a:solidFill>
                  <a:srgbClr val="FF0000"/>
                </a:solidFill>
                <a:latin typeface="+mj-lt"/>
                <a:ea typeface="Times New Roman"/>
                <a:cs typeface="Times New Roman"/>
                <a:sym typeface="Times New Roman"/>
              </a:rPr>
              <a:t>IAM Roles </a:t>
            </a:r>
          </a:p>
        </p:txBody>
      </p:sp>
      <p:sp>
        <p:nvSpPr>
          <p:cNvPr id="16" name="Rectangle 15"/>
          <p:cNvSpPr/>
          <p:nvPr/>
        </p:nvSpPr>
        <p:spPr>
          <a:xfrm>
            <a:off x="381000" y="1270659"/>
            <a:ext cx="11734800" cy="4439164"/>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You can also control access to AWS resources—including EC2 instances—through the use of IAM roles. You define an IAM role by giving it permissions to perform actions on specified services or resources within your AWS account. When a particular role is assigned to a user or resource, they’ll gain access to whichever resources were included in the role policies.</a:t>
            </a:r>
          </a:p>
          <a:p>
            <a:pPr marL="342900" lvl="0" indent="-342900" algn="just" rtl="0">
              <a:lnSpc>
                <a:spcPct val="200000"/>
              </a:lnSpc>
              <a:spcAft>
                <a:spcPts val="0"/>
              </a:spcAft>
              <a:buClr>
                <a:schemeClr val="dk1"/>
              </a:buClr>
              <a:buSzPts val="1600"/>
              <a:buFont typeface="Wingdings" panose="05000000000000000000" pitchFamily="2" charset="2"/>
              <a:buChar char="Ø"/>
            </a:pPr>
            <a:endParaRPr lang="en-US" dirty="0">
              <a:latin typeface="+mj-lt"/>
              <a:ea typeface="Times New Roman"/>
              <a:cs typeface="Times New Roman"/>
              <a:sym typeface="Times New Roman"/>
            </a:endParaRP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Using roles, you can give a limited number of entities (other resources or users) exclusive access to resources like your EC2 instances. But you can also assign an IAM role to an EC2 instance so that processes running within it can access the external tools—like an RDS database instance—it needs to do its work.</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780686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137" y="598970"/>
            <a:ext cx="11651488" cy="461665"/>
          </a:xfrm>
          <a:prstGeom prst="rect">
            <a:avLst/>
          </a:prstGeom>
          <a:noFill/>
        </p:spPr>
        <p:txBody>
          <a:bodyPr wrap="square" rtlCol="0">
            <a:spAutoFit/>
          </a:bodyPr>
          <a:lstStyle/>
          <a:p>
            <a:r>
              <a:rPr lang="en-US" sz="2400" b="1" dirty="0">
                <a:latin typeface="+mj-lt"/>
                <a:ea typeface="Times New Roman"/>
                <a:cs typeface="Times New Roman"/>
                <a:sym typeface="Times New Roman"/>
              </a:rPr>
              <a:t>NAT Devices </a:t>
            </a:r>
          </a:p>
        </p:txBody>
      </p:sp>
      <p:sp>
        <p:nvSpPr>
          <p:cNvPr id="16" name="Rectangle 15"/>
          <p:cNvSpPr/>
          <p:nvPr/>
        </p:nvSpPr>
        <p:spPr>
          <a:xfrm>
            <a:off x="452120" y="799025"/>
            <a:ext cx="11734800" cy="2777171"/>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Sometimes you’ll need to configure an EC2 instance without a public IP address to limit its exposure to the network. Naturally, that means it won’t have any Internet connectivity. But that can present a problem because you’ll probably still need to give it Internet access so that it can receive security patches and software updates.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One solution is to use network address translation (NAT) to give your private instance access to the Internet without allowing access to it from the Internet.</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69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72652BC0-4D43-AF1C-D933-99225FD01B29}"/>
              </a:ext>
            </a:extLst>
          </p:cNvPr>
          <p:cNvPicPr>
            <a:picLocks noChangeAspect="1"/>
          </p:cNvPicPr>
          <p:nvPr/>
        </p:nvPicPr>
        <p:blipFill>
          <a:blip r:embed="rId4"/>
          <a:stretch>
            <a:fillRect/>
          </a:stretch>
        </p:blipFill>
        <p:spPr>
          <a:xfrm>
            <a:off x="2438400" y="3618606"/>
            <a:ext cx="6464562" cy="3199091"/>
          </a:xfrm>
          <a:prstGeom prst="rect">
            <a:avLst/>
          </a:prstGeom>
        </p:spPr>
      </p:pic>
    </p:spTree>
    <p:extLst>
      <p:ext uri="{BB962C8B-B14F-4D97-AF65-F5344CB8AC3E}">
        <p14:creationId xmlns:p14="http://schemas.microsoft.com/office/powerpoint/2010/main" val="121895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5448" y="489744"/>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Introduction to Cloud Computing and AWS</a:t>
            </a:r>
            <a:endParaRPr lang="en-US" sz="2800" b="1" dirty="0">
              <a:latin typeface="+mj-lt"/>
            </a:endParaRPr>
          </a:p>
        </p:txBody>
      </p:sp>
      <p:sp>
        <p:nvSpPr>
          <p:cNvPr id="16" name="Rectangle 15"/>
          <p:cNvSpPr/>
          <p:nvPr/>
        </p:nvSpPr>
        <p:spPr>
          <a:xfrm>
            <a:off x="130048" y="1246247"/>
            <a:ext cx="11734800" cy="5185202"/>
          </a:xfrm>
          <a:prstGeom prst="rect">
            <a:avLst/>
          </a:prstGeom>
        </p:spPr>
        <p:txBody>
          <a:bodyPr wrap="square">
            <a:spAutoFit/>
          </a:bodyPr>
          <a:lstStyle/>
          <a:p>
            <a:pPr lvl="0" algn="just" rtl="0">
              <a:lnSpc>
                <a:spcPct val="200000"/>
              </a:lnSpc>
              <a:spcBef>
                <a:spcPts val="1000"/>
              </a:spcBef>
              <a:spcAft>
                <a:spcPts val="0"/>
              </a:spcAft>
              <a:buClr>
                <a:schemeClr val="dk1"/>
              </a:buClr>
              <a:buSzPts val="1600"/>
            </a:pPr>
            <a:r>
              <a:rPr lang="en-US" sz="2000" b="0" i="0" dirty="0">
                <a:solidFill>
                  <a:srgbClr val="16191F"/>
                </a:solidFill>
                <a:effectLst/>
                <a:latin typeface="Amazon Ember"/>
              </a:rPr>
              <a:t>Amazon Web Services offers a broad set of global cloud-based products including </a:t>
            </a:r>
            <a:r>
              <a:rPr lang="en-US" sz="2000" b="1" i="0" dirty="0">
                <a:solidFill>
                  <a:srgbClr val="FF0000"/>
                </a:solidFill>
                <a:effectLst/>
                <a:latin typeface="Amazon Ember"/>
              </a:rPr>
              <a:t>compute, storage, databases, analytics, networking, mobile, developer tools, management tools, IoT, security, and enterprise applications</a:t>
            </a:r>
            <a:r>
              <a:rPr lang="en-US" sz="2000" b="0" i="0" dirty="0">
                <a:solidFill>
                  <a:srgbClr val="16191F"/>
                </a:solidFill>
                <a:effectLst/>
                <a:latin typeface="Amazon Ember"/>
              </a:rPr>
              <a:t>: on-demand, available in seconds, with pay-as-you-go pricing. </a:t>
            </a:r>
          </a:p>
          <a:p>
            <a:pPr lvl="0" algn="just" rtl="0">
              <a:lnSpc>
                <a:spcPct val="200000"/>
              </a:lnSpc>
              <a:spcBef>
                <a:spcPts val="1000"/>
              </a:spcBef>
              <a:spcAft>
                <a:spcPts val="0"/>
              </a:spcAft>
              <a:buClr>
                <a:schemeClr val="dk1"/>
              </a:buClr>
              <a:buSzPts val="1600"/>
            </a:pPr>
            <a:r>
              <a:rPr lang="en-US" sz="2000" b="0" i="0" dirty="0">
                <a:solidFill>
                  <a:srgbClr val="16191F"/>
                </a:solidFill>
                <a:effectLst/>
                <a:latin typeface="Amazon Ember"/>
              </a:rPr>
              <a:t>From data warehousing to deployment tools, directories to content delivery, over </a:t>
            </a:r>
            <a:r>
              <a:rPr lang="en-US" sz="2000" b="1" i="0" dirty="0">
                <a:solidFill>
                  <a:srgbClr val="FF0000"/>
                </a:solidFill>
                <a:effectLst/>
                <a:latin typeface="Amazon Ember"/>
              </a:rPr>
              <a:t>200 AWS services </a:t>
            </a:r>
            <a:r>
              <a:rPr lang="en-US" sz="2000" b="0" i="0" dirty="0">
                <a:solidFill>
                  <a:srgbClr val="16191F"/>
                </a:solidFill>
                <a:effectLst/>
                <a:latin typeface="Amazon Ember"/>
              </a:rPr>
              <a:t>are available.</a:t>
            </a:r>
            <a:endParaRPr lang="en-US" sz="2000" dirty="0">
              <a:solidFill>
                <a:srgbClr val="16191F"/>
              </a:solidFill>
              <a:latin typeface="Amazon Ember"/>
            </a:endParaRPr>
          </a:p>
          <a:p>
            <a:pPr lvl="0" algn="just" rtl="0">
              <a:lnSpc>
                <a:spcPct val="200000"/>
              </a:lnSpc>
              <a:spcBef>
                <a:spcPts val="1000"/>
              </a:spcBef>
              <a:spcAft>
                <a:spcPts val="0"/>
              </a:spcAft>
              <a:buClr>
                <a:schemeClr val="dk1"/>
              </a:buClr>
              <a:buSzPts val="1600"/>
            </a:pPr>
            <a:r>
              <a:rPr lang="en-US" sz="2000" b="0" i="0" dirty="0">
                <a:solidFill>
                  <a:srgbClr val="16191F"/>
                </a:solidFill>
                <a:effectLst/>
                <a:latin typeface="Amazon Ember"/>
              </a:rPr>
              <a:t>New services can be provisioned quickly, </a:t>
            </a:r>
            <a:r>
              <a:rPr lang="en-US" sz="2000" b="1" i="0" dirty="0">
                <a:solidFill>
                  <a:srgbClr val="FF0000"/>
                </a:solidFill>
                <a:effectLst/>
                <a:latin typeface="Amazon Ember"/>
              </a:rPr>
              <a:t>without the upfront fixed expense</a:t>
            </a:r>
            <a:r>
              <a:rPr lang="en-US" sz="2000" b="0" i="0" dirty="0">
                <a:solidFill>
                  <a:srgbClr val="16191F"/>
                </a:solidFill>
                <a:effectLst/>
                <a:latin typeface="Amazon Ember"/>
              </a:rPr>
              <a:t>. This allows enterprises, start-ups, small and medium-sized businesses, and customers in the public sector to access the building blocks they need to respond quickly to changing business requirements.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067420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0600" y="598970"/>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Key Pairs </a:t>
            </a:r>
          </a:p>
        </p:txBody>
      </p:sp>
      <p:sp>
        <p:nvSpPr>
          <p:cNvPr id="16" name="Rectangle 15"/>
          <p:cNvSpPr/>
          <p:nvPr/>
        </p:nvSpPr>
        <p:spPr>
          <a:xfrm>
            <a:off x="457200" y="1230018"/>
            <a:ext cx="11734800" cy="3691075"/>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As any professional administrator will know, remote login sessions on your running instances should never be initiated over unencrypted plain-text connections. To ensure properly secured sessions, you’ll need to generate a key pair, save the public key to your EC2 server, and save its private half to your local machine. If you’re working with a Windows AMI, you’ll use the private key file to retrieve the password you’ll need to authenticate into your instance. For a Linux AMI, the private key will allow you to open an SSH session.</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660636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70256" y="39343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EC2 Auto Scaling </a:t>
            </a:r>
          </a:p>
        </p:txBody>
      </p:sp>
      <p:sp>
        <p:nvSpPr>
          <p:cNvPr id="16" name="Rectangle 15"/>
          <p:cNvSpPr/>
          <p:nvPr/>
        </p:nvSpPr>
        <p:spPr>
          <a:xfrm>
            <a:off x="180848" y="706380"/>
            <a:ext cx="11734800" cy="6101157"/>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The EC2 Auto Scaling service offers a way to both avoid application failure and recover from it when it happens.</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Auto Scaling works by provisioning and starting on your behalf a specified number of EC2 instances. It can dynamically add more instances to keep up with increased demand.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And when an instance fails or gets terminated, Auto Scaling will automatically replace it.</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Launch Configurations </a:t>
            </a:r>
            <a:r>
              <a:rPr lang="en-US" dirty="0"/>
              <a:t>When you create an instance manually, you have to specify many configuration parameters, including an AMI, instance type, SSH key pair, security group, instance profile, block device mapping, whether it’s EBS optimized, placement tenancy, and user data, such as custom scripts to install and configure your application.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A launch configuration is essentially a named document that contains the same information you’d provide when manually provisioning an instance.</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84879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5800" y="718615"/>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Launch Templates </a:t>
            </a:r>
          </a:p>
        </p:txBody>
      </p:sp>
      <p:sp>
        <p:nvSpPr>
          <p:cNvPr id="16" name="Rectangle 15"/>
          <p:cNvSpPr/>
          <p:nvPr/>
        </p:nvSpPr>
        <p:spPr>
          <a:xfrm>
            <a:off x="457200" y="1371600"/>
            <a:ext cx="11734800" cy="4922181"/>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Launch templates are similar to launch configurations in that you can specify the same settings. But the uses for launch templates are more versatile.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You can use a launch template with Auto Scaling, of course, but you can also use it for spinning up one-off EC2 instances or even creating a spot fleet.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Launch templates are also versioned, allowing you to change them after creation. Any time you need to make changes to a launch template, you create a new version of it.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AWS keeps all versions, and you can then flip back and forth between versions as needed. This makes it easier to track your launch template changes over time.</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063017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38200" y="1029642"/>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Auto Scaling Groups </a:t>
            </a:r>
          </a:p>
        </p:txBody>
      </p:sp>
      <p:sp>
        <p:nvSpPr>
          <p:cNvPr id="16" name="Rectangle 15"/>
          <p:cNvSpPr/>
          <p:nvPr/>
        </p:nvSpPr>
        <p:spPr>
          <a:xfrm>
            <a:off x="457200" y="1571147"/>
            <a:ext cx="11734800" cy="3691075"/>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An Auto Scaling group is a group of EC2 instances that Auto Scaling manages.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When creating an Auto Scaling group, you must first specify either the launch configuration or launch template you created.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When you create an Auto Scaling group, you must specify how many running instances you want Auto Scaling to provision and maintain using the launch configuration or template you created.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sz="2000" dirty="0"/>
              <a:t>You must specify the minimum and maximum size of the Auto Scaling group.</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675101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486241"/>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Auto Scaling Groups </a:t>
            </a:r>
          </a:p>
        </p:txBody>
      </p:sp>
      <p:sp>
        <p:nvSpPr>
          <p:cNvPr id="16" name="Rectangle 15"/>
          <p:cNvSpPr/>
          <p:nvPr/>
        </p:nvSpPr>
        <p:spPr>
          <a:xfrm>
            <a:off x="457200" y="1009461"/>
            <a:ext cx="11734800" cy="5547160"/>
          </a:xfrm>
          <a:prstGeom prst="rect">
            <a:avLst/>
          </a:prstGeom>
        </p:spPr>
        <p:txBody>
          <a:bodyPr wrap="square">
            <a:spAutoFit/>
          </a:bodyPr>
          <a:lstStyle/>
          <a:p>
            <a:pPr lvl="0" algn="just" rtl="0">
              <a:lnSpc>
                <a:spcPct val="200000"/>
              </a:lnSpc>
              <a:spcAft>
                <a:spcPts val="0"/>
              </a:spcAft>
              <a:buClr>
                <a:schemeClr val="dk1"/>
              </a:buClr>
              <a:buSzPts val="1600"/>
            </a:pPr>
            <a:r>
              <a:rPr lang="en-US" dirty="0"/>
              <a:t>You may also optionally set the desired number of instances you want Auto Scaling to provision and maintain.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Minimum  Auto Scaling </a:t>
            </a:r>
            <a:r>
              <a:rPr lang="en-US" dirty="0"/>
              <a:t>will ensure the number of healthy instances never goes below the minimum. If you set this to 0, Auto Scaling will not spawn any instances and will terminate any running instances in the group. </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b="1" dirty="0"/>
              <a:t>Maximum  Auto Scaling </a:t>
            </a:r>
            <a:r>
              <a:rPr lang="en-US" dirty="0"/>
              <a:t>will make sure the number of healthy instances never exceeds this amount. This might seem strange but remember that you might have budget limitations and need to be protected from unexpected (and unaffordable) usage demands.</a:t>
            </a:r>
          </a:p>
          <a:p>
            <a:pPr marL="342900" lvl="0" indent="-342900" algn="just" rtl="0">
              <a:lnSpc>
                <a:spcPct val="200000"/>
              </a:lnSpc>
              <a:spcAft>
                <a:spcPts val="0"/>
              </a:spcAft>
              <a:buClr>
                <a:schemeClr val="dk1"/>
              </a:buClr>
              <a:buSzPts val="1600"/>
              <a:buFont typeface="Wingdings" panose="05000000000000000000" pitchFamily="2" charset="2"/>
              <a:buChar char="Ø"/>
            </a:pPr>
            <a:r>
              <a:rPr lang="en-US" dirty="0"/>
              <a:t> </a:t>
            </a:r>
            <a:r>
              <a:rPr lang="en-US" b="1" dirty="0"/>
              <a:t>Desired Capacity</a:t>
            </a:r>
            <a:r>
              <a:rPr lang="en-US" dirty="0"/>
              <a:t>  The desired capacity is an optional setting that must lie within the minimum and maximum values. If you don’t specify a desired capacity, Auto Scaling will launch the number of instances as the minimum value. If you specify a desired capacity, Auto Scaling will add or terminate instances to stay at the desired capacity.</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1225270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8760" y="632428"/>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Specifying an Application Load Balancer Target Group </a:t>
            </a:r>
          </a:p>
        </p:txBody>
      </p:sp>
      <p:sp>
        <p:nvSpPr>
          <p:cNvPr id="16" name="Rectangle 15"/>
          <p:cNvSpPr/>
          <p:nvPr/>
        </p:nvSpPr>
        <p:spPr>
          <a:xfrm>
            <a:off x="457200" y="1571147"/>
            <a:ext cx="11734800" cy="3691075"/>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If you want to use an application load balancer (ALB) to distribute traffic to instances in your Auto Scaling group, just plug in the name of the ALB target group when creating the Auto Scaling group. Whenever Auto Scaling creates a new instance, it will automatically add it to the ALB target group. </a:t>
            </a:r>
          </a:p>
          <a:p>
            <a:pPr lvl="0" algn="just" rtl="0">
              <a:lnSpc>
                <a:spcPct val="200000"/>
              </a:lnSpc>
              <a:spcAft>
                <a:spcPts val="0"/>
              </a:spcAft>
              <a:buClr>
                <a:schemeClr val="dk1"/>
              </a:buClr>
              <a:buSzPts val="1600"/>
            </a:pPr>
            <a:r>
              <a:rPr lang="en-US" sz="2000" b="1" dirty="0"/>
              <a:t>Health Checks Against Application Instances </a:t>
            </a:r>
            <a:r>
              <a:rPr lang="en-US" sz="2000" dirty="0"/>
              <a:t>When you create an Auto Scaling group, Auto Scaling will strive to maintain the minimum number of instances, or the desired number if you’ve specified it. If an instance becomes unhealthy, Auto Scaling will terminate and replace it.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300469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509020"/>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Auto Scaling Options </a:t>
            </a:r>
          </a:p>
        </p:txBody>
      </p:sp>
      <p:sp>
        <p:nvSpPr>
          <p:cNvPr id="16" name="Rectangle 15"/>
          <p:cNvSpPr/>
          <p:nvPr/>
        </p:nvSpPr>
        <p:spPr>
          <a:xfrm>
            <a:off x="180848" y="1173228"/>
            <a:ext cx="11734800" cy="5537734"/>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Once you create an Auto Scaling group, you can leave it be and it will continue to maintain the minimum or desired number of instances indefinitely. However, maintaining the current number of instances is just one option. Auto Scaling provides several other options to scale out the number of instances to meet demand.</a:t>
            </a:r>
          </a:p>
          <a:p>
            <a:pPr lvl="0" algn="just" rtl="0">
              <a:lnSpc>
                <a:spcPct val="200000"/>
              </a:lnSpc>
              <a:spcAft>
                <a:spcPts val="0"/>
              </a:spcAft>
              <a:buClr>
                <a:schemeClr val="dk1"/>
              </a:buClr>
              <a:buSzPts val="1600"/>
            </a:pPr>
            <a:r>
              <a:rPr lang="en-US" sz="2000" b="1" dirty="0"/>
              <a:t>Manual Scaling </a:t>
            </a:r>
            <a:r>
              <a:rPr lang="en-US" sz="2000" dirty="0"/>
              <a:t>If you change the minimum, desired, or maximum values at any time after creating the group, Auto Scaling will immediately adjust. For example, if you have the desired capacity value set to 2 and change it to 4, Auto Scaling will launch two more instances. If you have four instances and set the desired capacity value to 2, Auto Scaling will terminate two instances. Think of the desired capacity as a thermostat.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429001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569479"/>
            <a:ext cx="11651488" cy="584775"/>
          </a:xfrm>
          <a:prstGeom prst="rect">
            <a:avLst/>
          </a:prstGeom>
          <a:noFill/>
        </p:spPr>
        <p:txBody>
          <a:bodyPr wrap="square" rtlCol="0">
            <a:spAutoFit/>
          </a:bodyPr>
          <a:lstStyle/>
          <a:p>
            <a:r>
              <a:rPr lang="en-US" sz="3200" b="1" dirty="0">
                <a:latin typeface="+mj-lt"/>
                <a:ea typeface="Times New Roman"/>
                <a:cs typeface="Times New Roman"/>
                <a:sym typeface="Times New Roman"/>
              </a:rPr>
              <a:t>Dynamic Scaling Policies </a:t>
            </a:r>
          </a:p>
        </p:txBody>
      </p:sp>
      <p:sp>
        <p:nvSpPr>
          <p:cNvPr id="16" name="Rectangle 15"/>
          <p:cNvSpPr/>
          <p:nvPr/>
        </p:nvSpPr>
        <p:spPr>
          <a:xfrm>
            <a:off x="388112" y="1144094"/>
            <a:ext cx="11734800" cy="5547737"/>
          </a:xfrm>
          <a:prstGeom prst="rect">
            <a:avLst/>
          </a:prstGeom>
        </p:spPr>
        <p:txBody>
          <a:bodyPr wrap="square">
            <a:spAutoFit/>
          </a:bodyPr>
          <a:lstStyle/>
          <a:p>
            <a:pPr lvl="0" algn="just" rtl="0">
              <a:lnSpc>
                <a:spcPct val="200000"/>
              </a:lnSpc>
              <a:spcAft>
                <a:spcPts val="0"/>
              </a:spcAft>
              <a:buClr>
                <a:schemeClr val="dk1"/>
              </a:buClr>
              <a:buSzPts val="1600"/>
            </a:pPr>
            <a:r>
              <a:rPr lang="en-US" dirty="0"/>
              <a:t>Most AWS-managed resources are elastic—that is, they automatically scale to accommodate increased load. </a:t>
            </a:r>
          </a:p>
          <a:p>
            <a:pPr lvl="0" algn="just" rtl="0">
              <a:lnSpc>
                <a:spcPct val="200000"/>
              </a:lnSpc>
              <a:spcAft>
                <a:spcPts val="0"/>
              </a:spcAft>
              <a:buClr>
                <a:schemeClr val="dk1"/>
              </a:buClr>
              <a:buSzPts val="1600"/>
            </a:pPr>
            <a:r>
              <a:rPr lang="en-US" dirty="0"/>
              <a:t>Some examples include S3, load balancers, Internet gateways, and NAT gateways. Regardless of how much traffic you throw at them, AWS is responsible for ensuring that they remain available while continuing to perform well. But when it comes to your EC2 instances, you’re responsible for ensuring that they’re powerful and plentiful enough to meet demand.</a:t>
            </a:r>
          </a:p>
          <a:p>
            <a:pPr lvl="0" algn="just" rtl="0">
              <a:lnSpc>
                <a:spcPct val="200000"/>
              </a:lnSpc>
              <a:spcAft>
                <a:spcPts val="0"/>
              </a:spcAft>
              <a:buClr>
                <a:schemeClr val="dk1"/>
              </a:buClr>
              <a:buSzPts val="1600"/>
            </a:pPr>
            <a:r>
              <a:rPr lang="en-IN" b="1" dirty="0"/>
              <a:t>Auto Scaling generates the following aggregate metrics for all instances within the group:</a:t>
            </a:r>
          </a:p>
          <a:p>
            <a:pPr lvl="0" algn="just" rtl="0">
              <a:lnSpc>
                <a:spcPct val="200000"/>
              </a:lnSpc>
              <a:spcAft>
                <a:spcPts val="0"/>
              </a:spcAft>
              <a:buClr>
                <a:schemeClr val="dk1"/>
              </a:buClr>
              <a:buSzPts val="1600"/>
            </a:pPr>
            <a:r>
              <a:rPr lang="en-IN" dirty="0"/>
              <a:t>■ Aggregate CPU utilization</a:t>
            </a:r>
          </a:p>
          <a:p>
            <a:pPr lvl="0" algn="just" rtl="0">
              <a:lnSpc>
                <a:spcPct val="200000"/>
              </a:lnSpc>
              <a:spcAft>
                <a:spcPts val="0"/>
              </a:spcAft>
              <a:buClr>
                <a:schemeClr val="dk1"/>
              </a:buClr>
              <a:buSzPts val="1600"/>
            </a:pPr>
            <a:r>
              <a:rPr lang="en-IN" dirty="0"/>
              <a:t> ■ Average request count per target </a:t>
            </a:r>
          </a:p>
          <a:p>
            <a:pPr lvl="0" algn="just" rtl="0">
              <a:lnSpc>
                <a:spcPct val="200000"/>
              </a:lnSpc>
              <a:spcAft>
                <a:spcPts val="0"/>
              </a:spcAft>
              <a:buClr>
                <a:schemeClr val="dk1"/>
              </a:buClr>
              <a:buSzPts val="1600"/>
            </a:pPr>
            <a:r>
              <a:rPr lang="en-IN" dirty="0"/>
              <a:t>■ Average network bytes in </a:t>
            </a:r>
          </a:p>
          <a:p>
            <a:pPr lvl="0" algn="just" rtl="0">
              <a:lnSpc>
                <a:spcPct val="200000"/>
              </a:lnSpc>
              <a:spcAft>
                <a:spcPts val="0"/>
              </a:spcAft>
              <a:buClr>
                <a:schemeClr val="dk1"/>
              </a:buClr>
              <a:buSzPts val="1600"/>
            </a:pPr>
            <a:r>
              <a:rPr lang="en-IN" dirty="0"/>
              <a:t>■ Average network bytes out</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137170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564385"/>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Simple Scaling Policies </a:t>
            </a:r>
          </a:p>
        </p:txBody>
      </p:sp>
      <p:sp>
        <p:nvSpPr>
          <p:cNvPr id="16" name="Rectangle 15"/>
          <p:cNvSpPr/>
          <p:nvPr/>
        </p:nvSpPr>
        <p:spPr>
          <a:xfrm>
            <a:off x="167640" y="990600"/>
            <a:ext cx="11963400" cy="5547160"/>
          </a:xfrm>
          <a:prstGeom prst="rect">
            <a:avLst/>
          </a:prstGeom>
        </p:spPr>
        <p:txBody>
          <a:bodyPr wrap="square">
            <a:spAutoFit/>
          </a:bodyPr>
          <a:lstStyle/>
          <a:p>
            <a:pPr lvl="0" algn="just" rtl="0">
              <a:lnSpc>
                <a:spcPct val="200000"/>
              </a:lnSpc>
              <a:spcAft>
                <a:spcPts val="0"/>
              </a:spcAft>
              <a:buClr>
                <a:schemeClr val="dk1"/>
              </a:buClr>
              <a:buSzPts val="1600"/>
            </a:pPr>
            <a:r>
              <a:rPr lang="en-US" dirty="0"/>
              <a:t>With a simple scaling policy, whenever the metric rises above the threshold, Auto Scaling simply increases the desired capacity. How much it increases the desired capacity, however, depends on which of the following adjustment types you choose:</a:t>
            </a:r>
          </a:p>
          <a:p>
            <a:pPr lvl="0" algn="just" rtl="0">
              <a:lnSpc>
                <a:spcPct val="200000"/>
              </a:lnSpc>
              <a:spcAft>
                <a:spcPts val="0"/>
              </a:spcAft>
              <a:buClr>
                <a:schemeClr val="dk1"/>
              </a:buClr>
              <a:buSzPts val="1600"/>
            </a:pPr>
            <a:r>
              <a:rPr lang="en-US" dirty="0"/>
              <a:t> </a:t>
            </a:r>
            <a:r>
              <a:rPr lang="en-US" b="1" dirty="0" err="1"/>
              <a:t>ChangeInCapacity</a:t>
            </a:r>
            <a:r>
              <a:rPr lang="en-US" dirty="0"/>
              <a:t>  Increases the capacity by a specified amount. For instance, you could start with a desired capacity value of 4 and then have Auto Scaling increase the value by 2 when the load increases. </a:t>
            </a:r>
          </a:p>
          <a:p>
            <a:pPr lvl="0" algn="just" rtl="0">
              <a:lnSpc>
                <a:spcPct val="200000"/>
              </a:lnSpc>
              <a:spcAft>
                <a:spcPts val="0"/>
              </a:spcAft>
              <a:buClr>
                <a:schemeClr val="dk1"/>
              </a:buClr>
              <a:buSzPts val="1600"/>
            </a:pPr>
            <a:r>
              <a:rPr lang="en-US" b="1" dirty="0" err="1"/>
              <a:t>ExactCapacity</a:t>
            </a:r>
            <a:r>
              <a:rPr lang="en-US" b="1" dirty="0"/>
              <a:t> </a:t>
            </a:r>
            <a:r>
              <a:rPr lang="en-US" dirty="0"/>
              <a:t> Sets the capacity to a specific value, regardless of the current value. For example, suppose the desired capacity value is 4. You create a policy to change the value to 6 when the load increases. </a:t>
            </a:r>
          </a:p>
          <a:p>
            <a:pPr lvl="0" algn="just" rtl="0">
              <a:lnSpc>
                <a:spcPct val="200000"/>
              </a:lnSpc>
              <a:spcAft>
                <a:spcPts val="0"/>
              </a:spcAft>
              <a:buClr>
                <a:schemeClr val="dk1"/>
              </a:buClr>
              <a:buSzPts val="1600"/>
            </a:pPr>
            <a:r>
              <a:rPr lang="en-US" b="1" dirty="0" err="1"/>
              <a:t>PercentChangeInCapacity</a:t>
            </a:r>
            <a:r>
              <a:rPr lang="en-US" b="1" dirty="0"/>
              <a:t> </a:t>
            </a:r>
            <a:r>
              <a:rPr lang="en-US" dirty="0"/>
              <a:t> Increases the capacity by a percentage of the current amount. If the current desired capacity value is 4 and you specify the percent change in capacity as 50 percent, then Auto Scaling will bump the desired capacity value to 6.</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023078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526851"/>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Step Scaling Policies </a:t>
            </a:r>
          </a:p>
        </p:txBody>
      </p:sp>
      <p:sp>
        <p:nvSpPr>
          <p:cNvPr id="16" name="Rectangle 15"/>
          <p:cNvSpPr/>
          <p:nvPr/>
        </p:nvSpPr>
        <p:spPr>
          <a:xfrm>
            <a:off x="254000" y="914400"/>
            <a:ext cx="11963400" cy="4922181"/>
          </a:xfrm>
          <a:prstGeom prst="rect">
            <a:avLst/>
          </a:prstGeom>
        </p:spPr>
        <p:txBody>
          <a:bodyPr wrap="square">
            <a:spAutoFit/>
          </a:bodyPr>
          <a:lstStyle/>
          <a:p>
            <a:pPr marL="342900" lvl="0" indent="-342900" algn="just" rtl="0">
              <a:lnSpc>
                <a:spcPct val="200000"/>
              </a:lnSpc>
              <a:spcAft>
                <a:spcPts val="0"/>
              </a:spcAft>
              <a:buClr>
                <a:schemeClr val="dk1"/>
              </a:buClr>
              <a:buSzPts val="1600"/>
              <a:buFont typeface="Wingdings" panose="05000000000000000000" pitchFamily="2" charset="2"/>
              <a:buChar char="ü"/>
            </a:pPr>
            <a:r>
              <a:rPr lang="en-US" sz="2000" dirty="0"/>
              <a:t>If the demand on your application is rapidly increasing, a simple scaling policy may not add enough instances quickly enough.</a:t>
            </a:r>
          </a:p>
          <a:p>
            <a:pPr marL="342900" lvl="0" indent="-342900" algn="just" rtl="0">
              <a:lnSpc>
                <a:spcPct val="200000"/>
              </a:lnSpc>
              <a:spcAft>
                <a:spcPts val="0"/>
              </a:spcAft>
              <a:buClr>
                <a:schemeClr val="dk1"/>
              </a:buClr>
              <a:buSzPts val="1600"/>
              <a:buFont typeface="Wingdings" panose="05000000000000000000" pitchFamily="2" charset="2"/>
              <a:buChar char="ü"/>
            </a:pPr>
            <a:r>
              <a:rPr lang="en-US" sz="2000" dirty="0"/>
              <a:t> Using a step scaling policy, you can instead add instances based on how much the aggregate metric exceeds the threshold. </a:t>
            </a:r>
          </a:p>
          <a:p>
            <a:pPr marL="342900" lvl="0" indent="-342900" algn="just" rtl="0">
              <a:lnSpc>
                <a:spcPct val="200000"/>
              </a:lnSpc>
              <a:spcAft>
                <a:spcPts val="0"/>
              </a:spcAft>
              <a:buClr>
                <a:schemeClr val="dk1"/>
              </a:buClr>
              <a:buSzPts val="1600"/>
              <a:buFont typeface="Wingdings" panose="05000000000000000000" pitchFamily="2" charset="2"/>
              <a:buChar char="ü"/>
            </a:pPr>
            <a:r>
              <a:rPr lang="en-US" sz="2000" dirty="0"/>
              <a:t>To illustrate, suppose your group starts out with four instances. </a:t>
            </a:r>
          </a:p>
          <a:p>
            <a:pPr marL="342900" lvl="0" indent="-342900" algn="just" rtl="0">
              <a:lnSpc>
                <a:spcPct val="200000"/>
              </a:lnSpc>
              <a:spcAft>
                <a:spcPts val="0"/>
              </a:spcAft>
              <a:buClr>
                <a:schemeClr val="dk1"/>
              </a:buClr>
              <a:buSzPts val="1600"/>
              <a:buFont typeface="Wingdings" panose="05000000000000000000" pitchFamily="2" charset="2"/>
              <a:buChar char="ü"/>
            </a:pPr>
            <a:r>
              <a:rPr lang="en-US" sz="2000" dirty="0"/>
              <a:t>You want to add more instances to the group as the average CPU utilization of the group increases.</a:t>
            </a:r>
          </a:p>
          <a:p>
            <a:pPr marL="342900" lvl="0" indent="-342900" algn="just" rtl="0">
              <a:lnSpc>
                <a:spcPct val="200000"/>
              </a:lnSpc>
              <a:spcAft>
                <a:spcPts val="0"/>
              </a:spcAft>
              <a:buClr>
                <a:schemeClr val="dk1"/>
              </a:buClr>
              <a:buSzPts val="1600"/>
              <a:buFont typeface="Wingdings" panose="05000000000000000000" pitchFamily="2" charset="2"/>
              <a:buChar char="ü"/>
            </a:pPr>
            <a:r>
              <a:rPr lang="en-US" sz="2000" dirty="0"/>
              <a:t> When the utilization hits 50 percent, you want to add two more instances. When it goes above 60 percent, you want to add four more instances.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79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87933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5448" y="489744"/>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Introduction to Cloud Computing and AWS</a:t>
            </a:r>
            <a:endParaRPr lang="en-US" sz="2800" b="1" dirty="0">
              <a:latin typeface="+mj-lt"/>
            </a:endParaRPr>
          </a:p>
        </p:txBody>
      </p:sp>
      <p:sp>
        <p:nvSpPr>
          <p:cNvPr id="16" name="Rectangle 15"/>
          <p:cNvSpPr/>
          <p:nvPr/>
        </p:nvSpPr>
        <p:spPr>
          <a:xfrm>
            <a:off x="228600" y="1010795"/>
            <a:ext cx="11734800" cy="5832302"/>
          </a:xfrm>
          <a:prstGeom prst="rect">
            <a:avLst/>
          </a:prstGeom>
        </p:spPr>
        <p:txBody>
          <a:bodyPr wrap="square">
            <a:spAutoFit/>
          </a:bodyPr>
          <a:lstStyle/>
          <a:p>
            <a:pPr lvl="0" algn="just" rtl="0">
              <a:lnSpc>
                <a:spcPct val="150000"/>
              </a:lnSpc>
              <a:spcBef>
                <a:spcPts val="1000"/>
              </a:spcBef>
              <a:spcAft>
                <a:spcPts val="0"/>
              </a:spcAft>
              <a:buClr>
                <a:schemeClr val="dk1"/>
              </a:buClr>
              <a:buSzPts val="1600"/>
            </a:pPr>
            <a:r>
              <a:rPr lang="en-US" sz="2000" b="0" i="0" dirty="0">
                <a:solidFill>
                  <a:srgbClr val="16191F"/>
                </a:solidFill>
                <a:effectLst/>
                <a:latin typeface="Amazon Ember"/>
              </a:rPr>
              <a:t>In 2006, Amazon Web Services (AWS) began offering IT infrastructure services to businesses as </a:t>
            </a:r>
            <a:r>
              <a:rPr lang="en-US" sz="2000" b="0" i="0" dirty="0">
                <a:solidFill>
                  <a:srgbClr val="FF0000"/>
                </a:solidFill>
                <a:effectLst/>
                <a:latin typeface="Amazon Ember"/>
              </a:rPr>
              <a:t>web services—now commonly known as cloud computing</a:t>
            </a:r>
            <a:r>
              <a:rPr lang="en-US" sz="2000" b="0" i="0" dirty="0">
                <a:solidFill>
                  <a:srgbClr val="16191F"/>
                </a:solidFill>
                <a:effectLst/>
                <a:latin typeface="Amazon Ember"/>
              </a:rPr>
              <a:t>. </a:t>
            </a:r>
          </a:p>
          <a:p>
            <a:pPr lvl="0" algn="just" rtl="0">
              <a:lnSpc>
                <a:spcPct val="150000"/>
              </a:lnSpc>
              <a:spcBef>
                <a:spcPts val="1000"/>
              </a:spcBef>
              <a:spcAft>
                <a:spcPts val="0"/>
              </a:spcAft>
              <a:buClr>
                <a:schemeClr val="dk1"/>
              </a:buClr>
              <a:buSzPts val="1600"/>
            </a:pPr>
            <a:r>
              <a:rPr lang="en-US" sz="2000" b="0" i="0" dirty="0">
                <a:solidFill>
                  <a:srgbClr val="16191F"/>
                </a:solidFill>
                <a:effectLst/>
                <a:latin typeface="Amazon Ember"/>
              </a:rPr>
              <a:t>One of the key benefits of cloud computing is the opportunity to </a:t>
            </a:r>
            <a:r>
              <a:rPr lang="en-US" sz="2000" b="0" i="0" dirty="0">
                <a:solidFill>
                  <a:srgbClr val="FF0000"/>
                </a:solidFill>
                <a:effectLst/>
                <a:latin typeface="Amazon Ember"/>
              </a:rPr>
              <a:t>replace upfront capital infrastructure expenses with low variable costs that scale with your business</a:t>
            </a:r>
            <a:r>
              <a:rPr lang="en-US" sz="2000" b="0" i="0" dirty="0">
                <a:solidFill>
                  <a:srgbClr val="16191F"/>
                </a:solidFill>
                <a:effectLst/>
                <a:latin typeface="Amazon Ember"/>
              </a:rPr>
              <a:t>.</a:t>
            </a:r>
          </a:p>
          <a:p>
            <a:pPr algn="l">
              <a:lnSpc>
                <a:spcPct val="150000"/>
              </a:lnSpc>
            </a:pPr>
            <a:endParaRPr lang="en-US" sz="2000" b="0" i="0" dirty="0">
              <a:solidFill>
                <a:srgbClr val="16191F"/>
              </a:solidFill>
              <a:effectLst/>
              <a:latin typeface="Amazon Ember"/>
            </a:endParaRPr>
          </a:p>
          <a:p>
            <a:pPr algn="l">
              <a:lnSpc>
                <a:spcPct val="150000"/>
              </a:lnSpc>
            </a:pPr>
            <a:r>
              <a:rPr lang="en-US" sz="2000" b="0" i="0" dirty="0">
                <a:solidFill>
                  <a:srgbClr val="16191F"/>
                </a:solidFill>
                <a:effectLst/>
                <a:latin typeface="Amazon Ember"/>
              </a:rPr>
              <a:t>With the cloud, businesses no longer need to plan for and procure servers and other IT infrastructure weeks or months in advance. Instead, they can </a:t>
            </a:r>
            <a:r>
              <a:rPr lang="en-US" sz="2000" b="0" i="0" dirty="0">
                <a:solidFill>
                  <a:srgbClr val="FF0000"/>
                </a:solidFill>
                <a:effectLst/>
                <a:latin typeface="Amazon Ember"/>
              </a:rPr>
              <a:t>instantly spin up hundreds or thousands of servers in minutes </a:t>
            </a:r>
            <a:r>
              <a:rPr lang="en-US" sz="2000" b="0" i="0" dirty="0">
                <a:solidFill>
                  <a:srgbClr val="16191F"/>
                </a:solidFill>
                <a:effectLst/>
                <a:latin typeface="Amazon Ember"/>
              </a:rPr>
              <a:t>and deliver results faster.</a:t>
            </a:r>
          </a:p>
          <a:p>
            <a:pPr algn="l">
              <a:lnSpc>
                <a:spcPct val="150000"/>
              </a:lnSpc>
            </a:pPr>
            <a:endParaRPr lang="en-US" sz="2000" b="0" i="0" dirty="0">
              <a:solidFill>
                <a:srgbClr val="16191F"/>
              </a:solidFill>
              <a:effectLst/>
              <a:latin typeface="Amazon Ember"/>
            </a:endParaRPr>
          </a:p>
          <a:p>
            <a:pPr algn="l">
              <a:lnSpc>
                <a:spcPct val="150000"/>
              </a:lnSpc>
            </a:pPr>
            <a:r>
              <a:rPr lang="en-US" sz="2000" b="0" i="0" dirty="0">
                <a:solidFill>
                  <a:srgbClr val="16191F"/>
                </a:solidFill>
                <a:effectLst/>
                <a:latin typeface="Amazon Ember"/>
              </a:rPr>
              <a:t>Today, AWS provides a </a:t>
            </a:r>
            <a:r>
              <a:rPr lang="en-US" sz="2000" b="0" i="0" dirty="0">
                <a:solidFill>
                  <a:srgbClr val="FF0000"/>
                </a:solidFill>
                <a:effectLst/>
                <a:latin typeface="Amazon Ember"/>
              </a:rPr>
              <a:t>highly reliable, scalable, low-cost infrastructure </a:t>
            </a:r>
            <a:r>
              <a:rPr lang="en-US" sz="2000" b="0" i="0" dirty="0">
                <a:solidFill>
                  <a:srgbClr val="16191F"/>
                </a:solidFill>
                <a:effectLst/>
                <a:latin typeface="Amazon Ember"/>
              </a:rPr>
              <a:t>platform in the cloud that powers hundreds of thousands of businesses in </a:t>
            </a:r>
            <a:r>
              <a:rPr lang="en-US" sz="2000" b="0" i="0" dirty="0">
                <a:solidFill>
                  <a:srgbClr val="FF0000"/>
                </a:solidFill>
                <a:effectLst/>
                <a:latin typeface="Amazon Ember"/>
              </a:rPr>
              <a:t>190 countries </a:t>
            </a:r>
            <a:r>
              <a:rPr lang="en-US" sz="2000" b="0" i="0" dirty="0">
                <a:solidFill>
                  <a:srgbClr val="16191F"/>
                </a:solidFill>
                <a:effectLst/>
                <a:latin typeface="Amazon Ember"/>
              </a:rPr>
              <a:t>around the world.</a:t>
            </a:r>
          </a:p>
          <a:p>
            <a:pPr lvl="0" algn="just" rtl="0">
              <a:lnSpc>
                <a:spcPct val="150000"/>
              </a:lnSpc>
              <a:spcBef>
                <a:spcPts val="1000"/>
              </a:spcBef>
              <a:spcAft>
                <a:spcPts val="0"/>
              </a:spcAft>
              <a:buClr>
                <a:schemeClr val="dk1"/>
              </a:buClr>
              <a:buSzPts val="1600"/>
            </a:pP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938607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8280" y="547796"/>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Step Scaling Policies </a:t>
            </a:r>
          </a:p>
        </p:txBody>
      </p:sp>
      <p:sp>
        <p:nvSpPr>
          <p:cNvPr id="16" name="Rectangle 15"/>
          <p:cNvSpPr/>
          <p:nvPr/>
        </p:nvSpPr>
        <p:spPr>
          <a:xfrm>
            <a:off x="381000" y="990600"/>
            <a:ext cx="11963400" cy="5537734"/>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You must then specify at least one step adjustment. Each step adjustment consists of the following: </a:t>
            </a:r>
          </a:p>
          <a:p>
            <a:pPr lvl="0" algn="just" rtl="0">
              <a:lnSpc>
                <a:spcPct val="200000"/>
              </a:lnSpc>
              <a:spcAft>
                <a:spcPts val="0"/>
              </a:spcAft>
              <a:buClr>
                <a:schemeClr val="dk1"/>
              </a:buClr>
              <a:buSzPts val="1600"/>
            </a:pPr>
            <a:r>
              <a:rPr lang="en-US" sz="2000" dirty="0"/>
              <a:t>■ A lower bound </a:t>
            </a:r>
          </a:p>
          <a:p>
            <a:pPr lvl="0" algn="just" rtl="0">
              <a:lnSpc>
                <a:spcPct val="200000"/>
              </a:lnSpc>
              <a:spcAft>
                <a:spcPts val="0"/>
              </a:spcAft>
              <a:buClr>
                <a:schemeClr val="dk1"/>
              </a:buClr>
              <a:buSzPts val="1600"/>
            </a:pPr>
            <a:r>
              <a:rPr lang="en-US" sz="2000" dirty="0"/>
              <a:t>■ An upper bound </a:t>
            </a:r>
          </a:p>
          <a:p>
            <a:pPr lvl="0" algn="just" rtl="0">
              <a:lnSpc>
                <a:spcPct val="200000"/>
              </a:lnSpc>
              <a:spcAft>
                <a:spcPts val="0"/>
              </a:spcAft>
              <a:buClr>
                <a:schemeClr val="dk1"/>
              </a:buClr>
              <a:buSzPts val="1600"/>
            </a:pPr>
            <a:r>
              <a:rPr lang="en-US" sz="2000" dirty="0"/>
              <a:t>■ The adjustment type</a:t>
            </a:r>
          </a:p>
          <a:p>
            <a:pPr lvl="0" algn="just" rtl="0">
              <a:lnSpc>
                <a:spcPct val="200000"/>
              </a:lnSpc>
              <a:spcAft>
                <a:spcPts val="0"/>
              </a:spcAft>
              <a:buClr>
                <a:schemeClr val="dk1"/>
              </a:buClr>
              <a:buSzPts val="1600"/>
            </a:pPr>
            <a:r>
              <a:rPr lang="en-US" sz="2000" dirty="0"/>
              <a:t> ■ The amount by which to increase the desired capacity</a:t>
            </a:r>
          </a:p>
          <a:p>
            <a:pPr lvl="0" algn="just" rtl="0">
              <a:lnSpc>
                <a:spcPct val="200000"/>
              </a:lnSpc>
              <a:spcAft>
                <a:spcPts val="0"/>
              </a:spcAft>
              <a:buClr>
                <a:schemeClr val="dk1"/>
              </a:buClr>
              <a:buSzPts val="1600"/>
            </a:pPr>
            <a:r>
              <a:rPr lang="en-US" sz="2000" b="1" dirty="0"/>
              <a:t>Target Tracking Policies </a:t>
            </a:r>
            <a:r>
              <a:rPr lang="en-US" sz="2000" dirty="0"/>
              <a:t>If step scaling policies are too involved for your taste, you can instead use target tracking policies. All you do is select a metric and target value, and Auto Scaling will create a CloudWatch Alarm and a scaling policy to adjust the number of instances to keep the metric near that target.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460386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632428"/>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Scheduled Actions </a:t>
            </a:r>
          </a:p>
        </p:txBody>
      </p:sp>
      <p:sp>
        <p:nvSpPr>
          <p:cNvPr id="16" name="Rectangle 15"/>
          <p:cNvSpPr/>
          <p:nvPr/>
        </p:nvSpPr>
        <p:spPr>
          <a:xfrm>
            <a:off x="228600" y="1275686"/>
            <a:ext cx="11963400" cy="4306628"/>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Scheduled actions are useful if you have a predictable load pattern and want to adjust your capacity proactively, ensuring you have enough instances before demand hits.</a:t>
            </a:r>
          </a:p>
          <a:p>
            <a:pPr lvl="0" algn="just" rtl="0">
              <a:lnSpc>
                <a:spcPct val="200000"/>
              </a:lnSpc>
              <a:spcAft>
                <a:spcPts val="0"/>
              </a:spcAft>
              <a:buClr>
                <a:schemeClr val="dk1"/>
              </a:buClr>
              <a:buSzPts val="1600"/>
            </a:pPr>
            <a:r>
              <a:rPr lang="en-US" sz="2000" dirty="0"/>
              <a:t> When you create a scheduled action, you must specify the following: </a:t>
            </a:r>
          </a:p>
          <a:p>
            <a:pPr lvl="0" algn="just" rtl="0">
              <a:lnSpc>
                <a:spcPct val="200000"/>
              </a:lnSpc>
              <a:spcAft>
                <a:spcPts val="0"/>
              </a:spcAft>
              <a:buClr>
                <a:schemeClr val="dk1"/>
              </a:buClr>
              <a:buSzPts val="1600"/>
            </a:pPr>
            <a:r>
              <a:rPr lang="en-US" sz="2000" dirty="0"/>
              <a:t>■ A minimum, maximum, or desired capacity value</a:t>
            </a:r>
          </a:p>
          <a:p>
            <a:pPr lvl="0" algn="just" rtl="0">
              <a:lnSpc>
                <a:spcPct val="200000"/>
              </a:lnSpc>
              <a:spcAft>
                <a:spcPts val="0"/>
              </a:spcAft>
              <a:buClr>
                <a:schemeClr val="dk1"/>
              </a:buClr>
              <a:buSzPts val="1600"/>
            </a:pPr>
            <a:r>
              <a:rPr lang="en-US" sz="2000" dirty="0"/>
              <a:t> ■ A start date and time You may optionally set the policy to recur at regular intervals, which is useful if you have a repeating load pattern. You can also set an end time, after which the scheduled policy gets deleted.</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1574855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C8DD0AA5-EAA5-A6E6-6089-703181AFD1FE}"/>
              </a:ext>
            </a:extLst>
          </p:cNvPr>
          <p:cNvPicPr>
            <a:picLocks noChangeAspect="1"/>
          </p:cNvPicPr>
          <p:nvPr/>
        </p:nvPicPr>
        <p:blipFill>
          <a:blip r:embed="rId4"/>
          <a:stretch>
            <a:fillRect/>
          </a:stretch>
        </p:blipFill>
        <p:spPr>
          <a:xfrm>
            <a:off x="1066800" y="1021249"/>
            <a:ext cx="9296400" cy="5410200"/>
          </a:xfrm>
          <a:prstGeom prst="rect">
            <a:avLst/>
          </a:prstGeom>
        </p:spPr>
      </p:pic>
    </p:spTree>
    <p:extLst>
      <p:ext uri="{BB962C8B-B14F-4D97-AF65-F5344CB8AC3E}">
        <p14:creationId xmlns:p14="http://schemas.microsoft.com/office/powerpoint/2010/main" val="1373040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6" name="Picture 5">
            <a:extLst>
              <a:ext uri="{FF2B5EF4-FFF2-40B4-BE49-F238E27FC236}">
                <a16:creationId xmlns:a16="http://schemas.microsoft.com/office/drawing/2014/main" id="{ED9EE337-33AC-368E-B055-61A85799F683}"/>
              </a:ext>
            </a:extLst>
          </p:cNvPr>
          <p:cNvPicPr>
            <a:picLocks noChangeAspect="1"/>
          </p:cNvPicPr>
          <p:nvPr/>
        </p:nvPicPr>
        <p:blipFill>
          <a:blip r:embed="rId4"/>
          <a:stretch>
            <a:fillRect/>
          </a:stretch>
        </p:blipFill>
        <p:spPr>
          <a:xfrm>
            <a:off x="1676400" y="952500"/>
            <a:ext cx="8001000" cy="4953000"/>
          </a:xfrm>
          <a:prstGeom prst="rect">
            <a:avLst/>
          </a:prstGeom>
        </p:spPr>
      </p:pic>
    </p:spTree>
    <p:extLst>
      <p:ext uri="{BB962C8B-B14F-4D97-AF65-F5344CB8AC3E}">
        <p14:creationId xmlns:p14="http://schemas.microsoft.com/office/powerpoint/2010/main" val="941419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598415"/>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AWS Systems Manager </a:t>
            </a:r>
          </a:p>
        </p:txBody>
      </p:sp>
      <p:sp>
        <p:nvSpPr>
          <p:cNvPr id="16" name="Rectangle 15"/>
          <p:cNvSpPr/>
          <p:nvPr/>
        </p:nvSpPr>
        <p:spPr>
          <a:xfrm>
            <a:off x="228600" y="924947"/>
            <a:ext cx="11963400" cy="5486182"/>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AWS Systems Manager, formerly known as EC2 Systems Manager and Simple Systems Manager (SSM), lets you automatically or manually perform actions against your AWS resources and on-premises servers. </a:t>
            </a:r>
          </a:p>
          <a:p>
            <a:pPr lvl="0" algn="just" rtl="0">
              <a:lnSpc>
                <a:spcPct val="200000"/>
              </a:lnSpc>
              <a:spcAft>
                <a:spcPts val="0"/>
              </a:spcAft>
              <a:buClr>
                <a:schemeClr val="dk1"/>
              </a:buClr>
              <a:buSzPts val="1600"/>
            </a:pPr>
            <a:r>
              <a:rPr lang="en-US" sz="2000" dirty="0"/>
              <a:t>From an operational perspective, Systems Manager can handle many of the maintenance tasks that often require manual intervention or writing scripts. For on-premises and EC2 instances, these tasks include upgrading installed packages, taking an inventory of installed software, and installing a new application.</a:t>
            </a:r>
          </a:p>
          <a:p>
            <a:pPr lvl="0" algn="just" rtl="0">
              <a:lnSpc>
                <a:spcPct val="200000"/>
              </a:lnSpc>
              <a:spcAft>
                <a:spcPts val="0"/>
              </a:spcAft>
              <a:buClr>
                <a:schemeClr val="dk1"/>
              </a:buClr>
              <a:buSzPts val="1600"/>
            </a:pPr>
            <a:r>
              <a:rPr lang="en-US" sz="2000" dirty="0"/>
              <a:t>Systems Manager provides the following two capabilities:</a:t>
            </a:r>
          </a:p>
          <a:p>
            <a:pPr lvl="0" algn="just" rtl="0">
              <a:lnSpc>
                <a:spcPct val="200000"/>
              </a:lnSpc>
              <a:spcAft>
                <a:spcPts val="0"/>
              </a:spcAft>
              <a:buClr>
                <a:schemeClr val="dk1"/>
              </a:buClr>
              <a:buSzPts val="1600"/>
            </a:pPr>
            <a:r>
              <a:rPr lang="en-US" sz="2000" dirty="0"/>
              <a:t> ■ Actions </a:t>
            </a:r>
          </a:p>
          <a:p>
            <a:pPr lvl="0" algn="just" rtl="0">
              <a:lnSpc>
                <a:spcPct val="200000"/>
              </a:lnSpc>
              <a:spcAft>
                <a:spcPts val="0"/>
              </a:spcAft>
              <a:buClr>
                <a:schemeClr val="dk1"/>
              </a:buClr>
              <a:buSzPts val="1600"/>
            </a:pPr>
            <a:r>
              <a:rPr lang="en-US" sz="2000" dirty="0"/>
              <a:t>■ Insights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0088073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569479"/>
            <a:ext cx="11651488" cy="523220"/>
          </a:xfrm>
          <a:prstGeom prst="rect">
            <a:avLst/>
          </a:prstGeom>
          <a:noFill/>
        </p:spPr>
        <p:txBody>
          <a:bodyPr wrap="square" rtlCol="0">
            <a:spAutoFit/>
          </a:bodyPr>
          <a:lstStyle/>
          <a:p>
            <a:r>
              <a:rPr lang="en-US" sz="2800" b="1" dirty="0">
                <a:latin typeface="+mj-lt"/>
                <a:ea typeface="Times New Roman"/>
                <a:cs typeface="Times New Roman"/>
                <a:sym typeface="Times New Roman"/>
              </a:rPr>
              <a:t>AWS Systems Manager </a:t>
            </a:r>
          </a:p>
        </p:txBody>
      </p:sp>
      <p:sp>
        <p:nvSpPr>
          <p:cNvPr id="16" name="Rectangle 15"/>
          <p:cNvSpPr/>
          <p:nvPr/>
        </p:nvSpPr>
        <p:spPr>
          <a:xfrm>
            <a:off x="218440" y="1062219"/>
            <a:ext cx="11963400" cy="4922181"/>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Actions let you automatically or manually perform actions against your AWS resources, either individually or in bulk.</a:t>
            </a:r>
          </a:p>
          <a:p>
            <a:pPr lvl="0" algn="just" rtl="0">
              <a:lnSpc>
                <a:spcPct val="200000"/>
              </a:lnSpc>
              <a:spcAft>
                <a:spcPts val="0"/>
              </a:spcAft>
              <a:buClr>
                <a:schemeClr val="dk1"/>
              </a:buClr>
              <a:buSzPts val="1600"/>
            </a:pPr>
            <a:r>
              <a:rPr lang="en-US" sz="2000" dirty="0"/>
              <a:t> These actions must be defined in documents, which are divided into three types: </a:t>
            </a:r>
          </a:p>
          <a:p>
            <a:pPr lvl="0" algn="just" rtl="0">
              <a:lnSpc>
                <a:spcPct val="200000"/>
              </a:lnSpc>
              <a:spcAft>
                <a:spcPts val="0"/>
              </a:spcAft>
              <a:buClr>
                <a:schemeClr val="dk1"/>
              </a:buClr>
              <a:buSzPts val="1600"/>
            </a:pPr>
            <a:r>
              <a:rPr lang="en-US" sz="2000" dirty="0"/>
              <a:t>■ Automation—actions you can run against your AWS resources </a:t>
            </a:r>
          </a:p>
          <a:p>
            <a:pPr lvl="0" algn="just" rtl="0">
              <a:lnSpc>
                <a:spcPct val="200000"/>
              </a:lnSpc>
              <a:spcAft>
                <a:spcPts val="0"/>
              </a:spcAft>
              <a:buClr>
                <a:schemeClr val="dk1"/>
              </a:buClr>
              <a:buSzPts val="1600"/>
            </a:pPr>
            <a:r>
              <a:rPr lang="en-US" sz="2000" dirty="0"/>
              <a:t>■ Command—actions you run against your Linux or Windows instances</a:t>
            </a:r>
          </a:p>
          <a:p>
            <a:pPr lvl="0" algn="just" rtl="0">
              <a:lnSpc>
                <a:spcPct val="200000"/>
              </a:lnSpc>
              <a:spcAft>
                <a:spcPts val="0"/>
              </a:spcAft>
              <a:buClr>
                <a:schemeClr val="dk1"/>
              </a:buClr>
              <a:buSzPts val="1600"/>
            </a:pPr>
            <a:r>
              <a:rPr lang="en-US" sz="2000" dirty="0"/>
              <a:t> ■ Policy—defined processes for collecting inventory data from managed instances</a:t>
            </a:r>
          </a:p>
          <a:p>
            <a:pPr lvl="0" algn="just" rtl="0">
              <a:lnSpc>
                <a:spcPct val="200000"/>
              </a:lnSpc>
              <a:spcAft>
                <a:spcPts val="0"/>
              </a:spcAft>
              <a:buClr>
                <a:schemeClr val="dk1"/>
              </a:buClr>
              <a:buSzPts val="1600"/>
            </a:pPr>
            <a:r>
              <a:rPr lang="en-US" sz="2000" b="1" dirty="0"/>
              <a:t>Automation</a:t>
            </a:r>
            <a:r>
              <a:rPr lang="en-US" sz="2000" dirty="0"/>
              <a:t> </a:t>
            </a:r>
            <a:r>
              <a:rPr lang="en-US" sz="2000" dirty="0" err="1"/>
              <a:t>Automation</a:t>
            </a:r>
            <a:r>
              <a:rPr lang="en-US" sz="2000" dirty="0"/>
              <a:t> enables you to perform actions against your AWS resources in bulk. For example, you can restart multiple EC2 instances, update CloudFormation stacks, and patch AMIs. </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593051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 y="393432"/>
            <a:ext cx="11963400" cy="6768841"/>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While automation lets you automate tasks against your AWS resources, Run commands let you execute tasks on your managed instances that would otherwise require logging in or using a third-party tool to execute a custom script. Systems Manager accomplishes this via an agent installed on your EC2 and on-premises managed instances. </a:t>
            </a:r>
          </a:p>
          <a:p>
            <a:pPr lvl="0" algn="just" rtl="0">
              <a:lnSpc>
                <a:spcPct val="200000"/>
              </a:lnSpc>
              <a:spcAft>
                <a:spcPts val="0"/>
              </a:spcAft>
              <a:buClr>
                <a:schemeClr val="dk1"/>
              </a:buClr>
              <a:buSzPts val="1600"/>
            </a:pPr>
            <a:r>
              <a:rPr lang="en-US" sz="2000" dirty="0"/>
              <a:t>The Systems Manager agent is installed by default on more recent Windows Server, Amazon Linux, and Ubuntu Server AMIs. You can manually install the agent on other AMIs and on-premises servers.</a:t>
            </a:r>
          </a:p>
          <a:p>
            <a:pPr lvl="0" algn="just" rtl="0">
              <a:lnSpc>
                <a:spcPct val="200000"/>
              </a:lnSpc>
              <a:spcAft>
                <a:spcPts val="0"/>
              </a:spcAft>
              <a:buClr>
                <a:schemeClr val="dk1"/>
              </a:buClr>
              <a:buSzPts val="1600"/>
            </a:pPr>
            <a:r>
              <a:rPr lang="en-US" sz="2000" b="1" dirty="0"/>
              <a:t>Session Manager </a:t>
            </a:r>
            <a:r>
              <a:rPr lang="en-US" sz="2000" dirty="0"/>
              <a:t>Session Manager lets you achieve interactive Bash and PowerShell access to your Linux and Windows instances, respectively, without having to open up inbound ports on a security group or network ACL or even having your instances in a public subnet. You don’t need to set up a protective bastion host or worry about SSH keys. All Linux versions and Windows Server 2008 R2 through 2016 are supported.</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872272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 y="685909"/>
            <a:ext cx="11963400" cy="5486182"/>
          </a:xfrm>
          <a:prstGeom prst="rect">
            <a:avLst/>
          </a:prstGeom>
        </p:spPr>
        <p:txBody>
          <a:bodyPr wrap="square">
            <a:spAutoFit/>
          </a:bodyPr>
          <a:lstStyle/>
          <a:p>
            <a:pPr lvl="0" algn="just" rtl="0">
              <a:lnSpc>
                <a:spcPct val="200000"/>
              </a:lnSpc>
              <a:spcAft>
                <a:spcPts val="0"/>
              </a:spcAft>
              <a:buClr>
                <a:schemeClr val="dk1"/>
              </a:buClr>
              <a:buSzPts val="1600"/>
            </a:pPr>
            <a:r>
              <a:rPr lang="en-IN" sz="2000" dirty="0"/>
              <a:t>Patch Manager Patch Manager helps you automate the patching of your Linux and Windows instances. </a:t>
            </a:r>
          </a:p>
          <a:p>
            <a:pPr lvl="0" algn="just" rtl="0">
              <a:lnSpc>
                <a:spcPct val="200000"/>
              </a:lnSpc>
              <a:spcAft>
                <a:spcPts val="0"/>
              </a:spcAft>
              <a:buClr>
                <a:schemeClr val="dk1"/>
              </a:buClr>
              <a:buSzPts val="1600"/>
            </a:pPr>
            <a:r>
              <a:rPr lang="en-IN" sz="2000" dirty="0"/>
              <a:t>It will work for supporting versions of the following operating systems: </a:t>
            </a:r>
          </a:p>
          <a:p>
            <a:pPr lvl="0" algn="just" rtl="0">
              <a:lnSpc>
                <a:spcPct val="200000"/>
              </a:lnSpc>
              <a:spcAft>
                <a:spcPts val="0"/>
              </a:spcAft>
              <a:buClr>
                <a:schemeClr val="dk1"/>
              </a:buClr>
              <a:buSzPts val="1600"/>
            </a:pPr>
            <a:r>
              <a:rPr lang="en-IN" sz="2000" dirty="0"/>
              <a:t>■ Windows Server </a:t>
            </a:r>
          </a:p>
          <a:p>
            <a:pPr lvl="0" algn="just" rtl="0">
              <a:lnSpc>
                <a:spcPct val="200000"/>
              </a:lnSpc>
              <a:spcAft>
                <a:spcPts val="0"/>
              </a:spcAft>
              <a:buClr>
                <a:schemeClr val="dk1"/>
              </a:buClr>
              <a:buSzPts val="1600"/>
            </a:pPr>
            <a:r>
              <a:rPr lang="en-IN" sz="2000" dirty="0"/>
              <a:t>■ Ubuntu Server</a:t>
            </a:r>
          </a:p>
          <a:p>
            <a:pPr lvl="0" algn="just" rtl="0">
              <a:lnSpc>
                <a:spcPct val="200000"/>
              </a:lnSpc>
              <a:spcAft>
                <a:spcPts val="0"/>
              </a:spcAft>
              <a:buClr>
                <a:schemeClr val="dk1"/>
              </a:buClr>
              <a:buSzPts val="1600"/>
            </a:pPr>
            <a:r>
              <a:rPr lang="en-IN" sz="2000" dirty="0"/>
              <a:t> ■ Red Hat Enterprise Linux (RHEL) </a:t>
            </a:r>
          </a:p>
          <a:p>
            <a:pPr lvl="0" algn="just" rtl="0">
              <a:lnSpc>
                <a:spcPct val="200000"/>
              </a:lnSpc>
              <a:spcAft>
                <a:spcPts val="0"/>
              </a:spcAft>
              <a:buClr>
                <a:schemeClr val="dk1"/>
              </a:buClr>
              <a:buSzPts val="1600"/>
            </a:pPr>
            <a:r>
              <a:rPr lang="en-IN" sz="2000" dirty="0"/>
              <a:t>■ SUSE Linux Enterprise Server (SLES) </a:t>
            </a:r>
          </a:p>
          <a:p>
            <a:pPr lvl="0" algn="just" rtl="0">
              <a:lnSpc>
                <a:spcPct val="200000"/>
              </a:lnSpc>
              <a:spcAft>
                <a:spcPts val="0"/>
              </a:spcAft>
              <a:buClr>
                <a:schemeClr val="dk1"/>
              </a:buClr>
              <a:buSzPts val="1600"/>
            </a:pPr>
            <a:r>
              <a:rPr lang="en-IN" sz="2000" dirty="0"/>
              <a:t>■ CentOS </a:t>
            </a:r>
          </a:p>
          <a:p>
            <a:pPr lvl="0" algn="just" rtl="0">
              <a:lnSpc>
                <a:spcPct val="200000"/>
              </a:lnSpc>
              <a:spcAft>
                <a:spcPts val="0"/>
              </a:spcAft>
              <a:buClr>
                <a:schemeClr val="dk1"/>
              </a:buClr>
              <a:buSzPts val="1600"/>
            </a:pPr>
            <a:r>
              <a:rPr lang="en-IN" sz="2000" dirty="0"/>
              <a:t>■ Amazon Linux</a:t>
            </a:r>
          </a:p>
          <a:p>
            <a:pPr lvl="0" algn="just" rtl="0">
              <a:lnSpc>
                <a:spcPct val="200000"/>
              </a:lnSpc>
              <a:spcAft>
                <a:spcPts val="0"/>
              </a:spcAft>
              <a:buClr>
                <a:schemeClr val="dk1"/>
              </a:buClr>
              <a:buSzPts val="1600"/>
            </a:pPr>
            <a:r>
              <a:rPr lang="en-IN" sz="2000" dirty="0"/>
              <a:t> ■ Amazon Linux 2</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87</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20734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8120" y="457200"/>
            <a:ext cx="11963400" cy="6153288"/>
          </a:xfrm>
          <a:prstGeom prst="rect">
            <a:avLst/>
          </a:prstGeom>
        </p:spPr>
        <p:txBody>
          <a:bodyPr wrap="square">
            <a:spAutoFit/>
          </a:bodyPr>
          <a:lstStyle/>
          <a:p>
            <a:pPr lvl="0" algn="just" rtl="0">
              <a:lnSpc>
                <a:spcPct val="200000"/>
              </a:lnSpc>
              <a:spcAft>
                <a:spcPts val="0"/>
              </a:spcAft>
              <a:buClr>
                <a:schemeClr val="dk1"/>
              </a:buClr>
              <a:buSzPts val="1600"/>
            </a:pPr>
            <a:r>
              <a:rPr lang="en-US" sz="2000" b="1" dirty="0"/>
              <a:t>State Manager </a:t>
            </a:r>
            <a:r>
              <a:rPr lang="en-US" sz="2000" dirty="0"/>
              <a:t>While Patch Manager can help ensure your instances are all at the same patch level, State Manager is a configuration management tool that ensures your instances have the software you want them to have and are configured in the way you define. More generally, State Manager can automatically run command and policy documents against your instances, either one time only or on a schedule. For example, you may want to install antivirus software on your instances and then take a software inventory.</a:t>
            </a:r>
          </a:p>
          <a:p>
            <a:pPr lvl="0" algn="just" rtl="0">
              <a:lnSpc>
                <a:spcPct val="200000"/>
              </a:lnSpc>
              <a:spcAft>
                <a:spcPts val="0"/>
              </a:spcAft>
              <a:buClr>
                <a:schemeClr val="dk1"/>
              </a:buClr>
              <a:buSzPts val="1600"/>
            </a:pPr>
            <a:r>
              <a:rPr lang="en-US" sz="2000" dirty="0"/>
              <a:t>I</a:t>
            </a:r>
            <a:r>
              <a:rPr lang="en-US" sz="2000" b="1" dirty="0"/>
              <a:t>nsights </a:t>
            </a:r>
            <a:r>
              <a:rPr lang="en-US" sz="2000" dirty="0" err="1"/>
              <a:t>Insights</a:t>
            </a:r>
            <a:r>
              <a:rPr lang="en-US" sz="2000" dirty="0"/>
              <a:t> aggregate health, compliance, and operational details about your AWS resources into a single area of AWS Systems Manager. Some insights are categorized according to AWS resource groups, which are collections of resources in an AWS region. You define a resource group based on one or more tag keys and optionally tag values.</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88</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2293374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1069348"/>
            <a:ext cx="11430000" cy="4922245"/>
          </a:xfrm>
          <a:prstGeom prst="rect">
            <a:avLst/>
          </a:prstGeom>
        </p:spPr>
        <p:txBody>
          <a:bodyPr wrap="square">
            <a:spAutoFit/>
          </a:bodyPr>
          <a:lstStyle/>
          <a:p>
            <a:pPr lvl="0" algn="just" rtl="0">
              <a:lnSpc>
                <a:spcPct val="200000"/>
              </a:lnSpc>
              <a:spcAft>
                <a:spcPts val="0"/>
              </a:spcAft>
              <a:buClr>
                <a:schemeClr val="dk1"/>
              </a:buClr>
              <a:buSzPts val="1600"/>
            </a:pPr>
            <a:r>
              <a:rPr lang="en-US" sz="2000" dirty="0"/>
              <a:t>Built-in Insights Built-in insights are monitoring views that Systems Manager makes available to you by default. </a:t>
            </a:r>
          </a:p>
          <a:p>
            <a:pPr lvl="0" algn="just" rtl="0">
              <a:lnSpc>
                <a:spcPct val="200000"/>
              </a:lnSpc>
              <a:spcAft>
                <a:spcPts val="0"/>
              </a:spcAft>
              <a:buClr>
                <a:schemeClr val="dk1"/>
              </a:buClr>
              <a:buSzPts val="1600"/>
            </a:pPr>
            <a:r>
              <a:rPr lang="en-US" sz="2000" dirty="0"/>
              <a:t>Built-in insights include the following: </a:t>
            </a:r>
          </a:p>
          <a:p>
            <a:pPr lvl="0" algn="just" rtl="0">
              <a:lnSpc>
                <a:spcPct val="200000"/>
              </a:lnSpc>
              <a:spcAft>
                <a:spcPts val="0"/>
              </a:spcAft>
              <a:buClr>
                <a:schemeClr val="dk1"/>
              </a:buClr>
              <a:buSzPts val="1600"/>
            </a:pPr>
            <a:r>
              <a:rPr lang="en-US" sz="2000" b="1" dirty="0"/>
              <a:t>AWS Config Compliance  </a:t>
            </a:r>
            <a:r>
              <a:rPr lang="en-US" sz="2000" dirty="0"/>
              <a:t>This insight shows the total number of resources in a resource group that are compliant or noncompliant with AWS Config rules, as well as compliance by resource. It also shows a brief history of configuration changes tracked by AWS Config.</a:t>
            </a:r>
          </a:p>
          <a:p>
            <a:pPr lvl="0" algn="just" rtl="0">
              <a:lnSpc>
                <a:spcPct val="200000"/>
              </a:lnSpc>
              <a:spcAft>
                <a:spcPts val="0"/>
              </a:spcAft>
              <a:buClr>
                <a:schemeClr val="dk1"/>
              </a:buClr>
              <a:buSzPts val="1600"/>
            </a:pPr>
            <a:r>
              <a:rPr lang="en-US" sz="2000" b="1" dirty="0"/>
              <a:t>CloudTrail Events  </a:t>
            </a:r>
            <a:r>
              <a:rPr lang="en-US" sz="2000" dirty="0"/>
              <a:t>This insight displays each resource in the group, the resource type, and the last event that CloudTrail recorded against the resource. </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89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15641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4160" y="1219200"/>
            <a:ext cx="7813040" cy="523220"/>
          </a:xfrm>
          <a:prstGeom prst="rect">
            <a:avLst/>
          </a:prstGeom>
          <a:noFill/>
        </p:spPr>
        <p:txBody>
          <a:bodyPr wrap="square" rtlCol="0">
            <a:spAutoFit/>
          </a:bodyPr>
          <a:lstStyle/>
          <a:p>
            <a:r>
              <a:rPr lang="en-US" sz="2800" b="1" dirty="0">
                <a:latin typeface="+mj-lt"/>
                <a:ea typeface="Times New Roman"/>
                <a:cs typeface="Times New Roman"/>
                <a:sym typeface="Times New Roman"/>
              </a:rPr>
              <a:t>Cloud Computing and Virtualization</a:t>
            </a:r>
          </a:p>
        </p:txBody>
      </p:sp>
      <p:sp>
        <p:nvSpPr>
          <p:cNvPr id="16" name="Rectangle 15"/>
          <p:cNvSpPr/>
          <p:nvPr/>
        </p:nvSpPr>
        <p:spPr>
          <a:xfrm>
            <a:off x="180848" y="2305391"/>
            <a:ext cx="11734800" cy="3331618"/>
          </a:xfrm>
          <a:prstGeom prst="rect">
            <a:avLst/>
          </a:prstGeom>
        </p:spPr>
        <p:txBody>
          <a:bodyPr wrap="square">
            <a:spAutoFit/>
          </a:bodyPr>
          <a:lstStyle/>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The technology that lies at the </a:t>
            </a:r>
            <a:r>
              <a:rPr lang="en-US" sz="2000" dirty="0">
                <a:solidFill>
                  <a:srgbClr val="FF0000"/>
                </a:solidFill>
                <a:latin typeface="+mj-lt"/>
              </a:rPr>
              <a:t>core of all cloud operations is virtualization</a:t>
            </a:r>
            <a:r>
              <a:rPr lang="en-US" sz="2000" dirty="0">
                <a:latin typeface="+mj-lt"/>
              </a:rPr>
              <a: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As illustrated in Figure 1.1, virtualization lets you </a:t>
            </a:r>
            <a:r>
              <a:rPr lang="en-US" sz="2000" dirty="0">
                <a:solidFill>
                  <a:srgbClr val="FF0000"/>
                </a:solidFill>
                <a:latin typeface="+mj-lt"/>
              </a:rPr>
              <a:t>divide the hardware resources of a single physical server into smaller units</a:t>
            </a:r>
            <a:r>
              <a:rPr lang="en-US" sz="2000" dirty="0">
                <a:latin typeface="+mj-lt"/>
              </a:rPr>
              <a:t>. </a:t>
            </a:r>
          </a:p>
          <a:p>
            <a:pPr marL="342900" lvl="0" indent="-342900" algn="just" rtl="0">
              <a:lnSpc>
                <a:spcPct val="200000"/>
              </a:lnSpc>
              <a:spcBef>
                <a:spcPts val="1000"/>
              </a:spcBef>
              <a:spcAft>
                <a:spcPts val="0"/>
              </a:spcAft>
              <a:buClr>
                <a:schemeClr val="dk1"/>
              </a:buClr>
              <a:buSzPts val="1600"/>
              <a:buFont typeface="Wingdings" panose="05000000000000000000" pitchFamily="2" charset="2"/>
              <a:buChar char="Ø"/>
            </a:pPr>
            <a:r>
              <a:rPr lang="en-US" sz="2000" dirty="0">
                <a:latin typeface="+mj-lt"/>
              </a:rPr>
              <a:t>That </a:t>
            </a:r>
            <a:r>
              <a:rPr lang="en-US" sz="2000" dirty="0">
                <a:solidFill>
                  <a:srgbClr val="FF0000"/>
                </a:solidFill>
                <a:latin typeface="+mj-lt"/>
              </a:rPr>
              <a:t>physical server </a:t>
            </a:r>
            <a:r>
              <a:rPr lang="en-US" sz="2000" dirty="0">
                <a:latin typeface="+mj-lt"/>
              </a:rPr>
              <a:t>could therefore </a:t>
            </a:r>
            <a:r>
              <a:rPr lang="en-US" sz="2000" dirty="0">
                <a:solidFill>
                  <a:srgbClr val="FF0000"/>
                </a:solidFill>
                <a:latin typeface="+mj-lt"/>
              </a:rPr>
              <a:t>host multiple virtual machines (VMs) running their own complete operating systems, each with its own memory, storage, and network access</a:t>
            </a:r>
            <a:r>
              <a:rPr lang="en-US" sz="2000" dirty="0">
                <a:latin typeface="+mj-lt"/>
              </a:rPr>
              <a: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4128277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 y="1219200"/>
            <a:ext cx="11963400" cy="4306628"/>
          </a:xfrm>
          <a:prstGeom prst="rect">
            <a:avLst/>
          </a:prstGeom>
        </p:spPr>
        <p:txBody>
          <a:bodyPr wrap="square">
            <a:spAutoFit/>
          </a:bodyPr>
          <a:lstStyle/>
          <a:p>
            <a:pPr lvl="0" algn="just" rtl="0">
              <a:lnSpc>
                <a:spcPct val="200000"/>
              </a:lnSpc>
              <a:spcAft>
                <a:spcPts val="0"/>
              </a:spcAft>
              <a:buClr>
                <a:schemeClr val="dk1"/>
              </a:buClr>
              <a:buSzPts val="1600"/>
            </a:pPr>
            <a:r>
              <a:rPr lang="en-US" sz="2000" b="1" dirty="0"/>
              <a:t>Personal Health Dashboard  </a:t>
            </a:r>
            <a:r>
              <a:rPr lang="en-US" sz="2000" dirty="0"/>
              <a:t>The Personal Health Dashboard contains alerts when AWS experiences an issue that may impact your resources. For example, some service APIs occasionally experience increased latency. It also shows you the number of events that AWS resolved within the last 24 hours. </a:t>
            </a:r>
          </a:p>
          <a:p>
            <a:pPr lvl="0" algn="just" rtl="0">
              <a:lnSpc>
                <a:spcPct val="200000"/>
              </a:lnSpc>
              <a:spcAft>
                <a:spcPts val="0"/>
              </a:spcAft>
              <a:buClr>
                <a:schemeClr val="dk1"/>
              </a:buClr>
              <a:buSzPts val="1600"/>
            </a:pPr>
            <a:r>
              <a:rPr lang="en-US" sz="2000" b="1" dirty="0"/>
              <a:t>Trusted Advisor Recommendations  </a:t>
            </a:r>
            <a:r>
              <a:rPr lang="en-US" sz="2000" dirty="0"/>
              <a:t>The AWS Trusted Advisor tool can check your AWS environment for optimizations and recommendations related to cost optimization, performance, security, and fault tolerance. It will also show you when you’ve exceeded 80 percent of your limit for a service.</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90</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2317695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 y="838200"/>
            <a:ext cx="11963400" cy="4922694"/>
          </a:xfrm>
          <a:prstGeom prst="rect">
            <a:avLst/>
          </a:prstGeom>
        </p:spPr>
        <p:txBody>
          <a:bodyPr wrap="square">
            <a:spAutoFit/>
          </a:bodyPr>
          <a:lstStyle/>
          <a:p>
            <a:pPr lvl="0" algn="just" rtl="0">
              <a:lnSpc>
                <a:spcPct val="200000"/>
              </a:lnSpc>
              <a:spcAft>
                <a:spcPts val="0"/>
              </a:spcAft>
              <a:buClr>
                <a:schemeClr val="dk1"/>
              </a:buClr>
              <a:buSzPts val="1600"/>
            </a:pPr>
            <a:r>
              <a:rPr lang="en-US" sz="2000" b="1" dirty="0"/>
              <a:t>Business and Enterprise support customers get access to all Trusted Advisor checks. All AWS customers get the following security checks for free:</a:t>
            </a:r>
          </a:p>
          <a:p>
            <a:pPr lvl="0" algn="just" rtl="0">
              <a:lnSpc>
                <a:spcPct val="200000"/>
              </a:lnSpc>
              <a:spcAft>
                <a:spcPts val="0"/>
              </a:spcAft>
              <a:buClr>
                <a:schemeClr val="dk1"/>
              </a:buClr>
              <a:buSzPts val="1600"/>
            </a:pPr>
            <a:r>
              <a:rPr lang="en-US" sz="2000" dirty="0"/>
              <a:t> ■ Public access to an S3 bucket, particularly upload and delete access </a:t>
            </a:r>
          </a:p>
          <a:p>
            <a:pPr lvl="0" algn="just" rtl="0">
              <a:lnSpc>
                <a:spcPct val="200000"/>
              </a:lnSpc>
              <a:spcAft>
                <a:spcPts val="0"/>
              </a:spcAft>
              <a:buClr>
                <a:schemeClr val="dk1"/>
              </a:buClr>
              <a:buSzPts val="1600"/>
            </a:pPr>
            <a:r>
              <a:rPr lang="en-US" sz="2000" dirty="0"/>
              <a:t>■ Security groups with unrestricted access to ports that normally should be restricted, such as TCP port 1433 (MySQL) and 3389 (Remote Desktop Protocol) </a:t>
            </a:r>
          </a:p>
          <a:p>
            <a:pPr lvl="0" algn="just" rtl="0">
              <a:lnSpc>
                <a:spcPct val="200000"/>
              </a:lnSpc>
              <a:spcAft>
                <a:spcPts val="0"/>
              </a:spcAft>
              <a:buClr>
                <a:schemeClr val="dk1"/>
              </a:buClr>
              <a:buSzPts val="1600"/>
            </a:pPr>
            <a:r>
              <a:rPr lang="en-US" sz="2000" dirty="0"/>
              <a:t>■ Whether you’ve created an IAM user</a:t>
            </a:r>
          </a:p>
          <a:p>
            <a:pPr lvl="0" algn="just" rtl="0">
              <a:lnSpc>
                <a:spcPct val="200000"/>
              </a:lnSpc>
              <a:spcAft>
                <a:spcPts val="0"/>
              </a:spcAft>
              <a:buClr>
                <a:schemeClr val="dk1"/>
              </a:buClr>
              <a:buSzPts val="1600"/>
            </a:pPr>
            <a:r>
              <a:rPr lang="en-US" sz="2000" dirty="0"/>
              <a:t> ■ Whether multifactor authentication is enabled for the root user </a:t>
            </a:r>
          </a:p>
          <a:p>
            <a:pPr lvl="0" algn="just" rtl="0">
              <a:lnSpc>
                <a:spcPct val="200000"/>
              </a:lnSpc>
              <a:spcAft>
                <a:spcPts val="0"/>
              </a:spcAft>
              <a:buClr>
                <a:schemeClr val="dk1"/>
              </a:buClr>
              <a:buSzPts val="1600"/>
            </a:pPr>
            <a:r>
              <a:rPr lang="en-US" sz="2000" dirty="0"/>
              <a:t>■ Public access to an EBS or RDS snapshot</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91</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14859961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 y="838200"/>
            <a:ext cx="11963400" cy="4922694"/>
          </a:xfrm>
          <a:prstGeom prst="rect">
            <a:avLst/>
          </a:prstGeom>
        </p:spPr>
        <p:txBody>
          <a:bodyPr wrap="square">
            <a:spAutoFit/>
          </a:bodyPr>
          <a:lstStyle/>
          <a:p>
            <a:pPr lvl="0" algn="just" rtl="0">
              <a:lnSpc>
                <a:spcPct val="200000"/>
              </a:lnSpc>
              <a:spcAft>
                <a:spcPts val="0"/>
              </a:spcAft>
              <a:buClr>
                <a:schemeClr val="dk1"/>
              </a:buClr>
              <a:buSzPts val="1600"/>
            </a:pPr>
            <a:r>
              <a:rPr lang="en-US" sz="2000" b="1" dirty="0"/>
              <a:t>Inventory Manager </a:t>
            </a:r>
            <a:r>
              <a:rPr lang="en-US" sz="2000" dirty="0"/>
              <a:t>The Inventory Manager collects data from your instances, including operating system and application versions.</a:t>
            </a:r>
          </a:p>
          <a:p>
            <a:pPr lvl="0" algn="just" rtl="0">
              <a:lnSpc>
                <a:spcPct val="200000"/>
              </a:lnSpc>
              <a:spcAft>
                <a:spcPts val="0"/>
              </a:spcAft>
              <a:buClr>
                <a:schemeClr val="dk1"/>
              </a:buClr>
              <a:buSzPts val="1600"/>
            </a:pPr>
            <a:r>
              <a:rPr lang="en-US" sz="2000" dirty="0"/>
              <a:t> Inventory Manager can collect data for the following: </a:t>
            </a:r>
          </a:p>
          <a:p>
            <a:pPr lvl="0" algn="just" rtl="0">
              <a:lnSpc>
                <a:spcPct val="200000"/>
              </a:lnSpc>
              <a:spcAft>
                <a:spcPts val="0"/>
              </a:spcAft>
              <a:buClr>
                <a:schemeClr val="dk1"/>
              </a:buClr>
              <a:buSzPts val="1600"/>
            </a:pPr>
            <a:r>
              <a:rPr lang="en-US" sz="2000" dirty="0"/>
              <a:t>■ Operating system name and version </a:t>
            </a:r>
          </a:p>
          <a:p>
            <a:pPr lvl="0" algn="just" rtl="0">
              <a:lnSpc>
                <a:spcPct val="200000"/>
              </a:lnSpc>
              <a:spcAft>
                <a:spcPts val="0"/>
              </a:spcAft>
              <a:buClr>
                <a:schemeClr val="dk1"/>
              </a:buClr>
              <a:buSzPts val="1600"/>
            </a:pPr>
            <a:r>
              <a:rPr lang="en-US" sz="2000" dirty="0"/>
              <a:t>■ Applications and filenames, versions, and sizes </a:t>
            </a:r>
          </a:p>
          <a:p>
            <a:pPr lvl="0" algn="just" rtl="0">
              <a:lnSpc>
                <a:spcPct val="200000"/>
              </a:lnSpc>
              <a:spcAft>
                <a:spcPts val="0"/>
              </a:spcAft>
              <a:buClr>
                <a:schemeClr val="dk1"/>
              </a:buClr>
              <a:buSzPts val="1600"/>
            </a:pPr>
            <a:r>
              <a:rPr lang="en-US" sz="2000" dirty="0"/>
              <a:t>■ Network configuration, including IP and media access control (MAC) addresses </a:t>
            </a:r>
          </a:p>
          <a:p>
            <a:pPr lvl="0" algn="just" rtl="0">
              <a:lnSpc>
                <a:spcPct val="200000"/>
              </a:lnSpc>
              <a:spcAft>
                <a:spcPts val="0"/>
              </a:spcAft>
              <a:buClr>
                <a:schemeClr val="dk1"/>
              </a:buClr>
              <a:buSzPts val="1600"/>
            </a:pPr>
            <a:r>
              <a:rPr lang="en-US" sz="2000" dirty="0"/>
              <a:t>■ Windows updates, roles, services, and registry values</a:t>
            </a:r>
          </a:p>
          <a:p>
            <a:pPr lvl="0" algn="just" rtl="0">
              <a:lnSpc>
                <a:spcPct val="200000"/>
              </a:lnSpc>
              <a:spcAft>
                <a:spcPts val="0"/>
              </a:spcAft>
              <a:buClr>
                <a:schemeClr val="dk1"/>
              </a:buClr>
              <a:buSzPts val="1600"/>
            </a:pPr>
            <a:r>
              <a:rPr lang="en-US" sz="2000" dirty="0"/>
              <a:t> ■ CPU model, cores, and speed</a:t>
            </a:r>
            <a:endParaRPr lang="en-US" sz="2000"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92</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2319623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560" y="403592"/>
            <a:ext cx="11963400" cy="6101157"/>
          </a:xfrm>
          <a:prstGeom prst="rect">
            <a:avLst/>
          </a:prstGeom>
        </p:spPr>
        <p:txBody>
          <a:bodyPr wrap="square">
            <a:spAutoFit/>
          </a:bodyPr>
          <a:lstStyle/>
          <a:p>
            <a:pPr lvl="0" algn="just" rtl="0">
              <a:lnSpc>
                <a:spcPct val="200000"/>
              </a:lnSpc>
              <a:spcAft>
                <a:spcPts val="0"/>
              </a:spcAft>
              <a:buClr>
                <a:schemeClr val="dk1"/>
              </a:buClr>
              <a:buSzPts val="1600"/>
            </a:pPr>
            <a:r>
              <a:rPr lang="en-US" b="1" dirty="0"/>
              <a:t>AWS CLI Example</a:t>
            </a:r>
          </a:p>
          <a:p>
            <a:pPr lvl="0" algn="just" rtl="0">
              <a:lnSpc>
                <a:spcPct val="200000"/>
              </a:lnSpc>
              <a:spcAft>
                <a:spcPts val="0"/>
              </a:spcAft>
              <a:buClr>
                <a:schemeClr val="dk1"/>
              </a:buClr>
              <a:buSzPts val="1600"/>
            </a:pPr>
            <a:r>
              <a:rPr lang="en-US" dirty="0"/>
              <a:t>The following example code shows how you can use an AWS CLI command to deploy an EC2 instance that includes many of the features you learned about in this chapter. Naturally, the image-id, security-group-ids, and subnet-id values are not real. Those you would replace with actual IDs that fit your account and region.</a:t>
            </a:r>
          </a:p>
          <a:p>
            <a:pPr lvl="0" algn="just" rtl="0">
              <a:lnSpc>
                <a:spcPct val="200000"/>
              </a:lnSpc>
              <a:spcAft>
                <a:spcPts val="0"/>
              </a:spcAft>
              <a:buClr>
                <a:schemeClr val="dk1"/>
              </a:buClr>
              <a:buSzPts val="1600"/>
            </a:pPr>
            <a:r>
              <a:rPr lang="en-US" b="1" dirty="0" err="1"/>
              <a:t>aws</a:t>
            </a:r>
            <a:r>
              <a:rPr lang="en-US" b="1" dirty="0"/>
              <a:t> ec2 run-instances --image-id </a:t>
            </a:r>
            <a:r>
              <a:rPr lang="en-US" b="1" dirty="0" err="1"/>
              <a:t>ami-xxxxxxxx</a:t>
            </a:r>
            <a:r>
              <a:rPr lang="en-US" b="1" dirty="0"/>
              <a:t> --count 1 \</a:t>
            </a:r>
          </a:p>
          <a:p>
            <a:pPr lvl="0" algn="just" rtl="0">
              <a:lnSpc>
                <a:spcPct val="200000"/>
              </a:lnSpc>
              <a:spcAft>
                <a:spcPts val="0"/>
              </a:spcAft>
              <a:buClr>
                <a:schemeClr val="dk1"/>
              </a:buClr>
              <a:buSzPts val="1600"/>
            </a:pPr>
            <a:r>
              <a:rPr lang="en-US" b="1" dirty="0"/>
              <a:t>--instance-type t2.micro --key-name </a:t>
            </a:r>
            <a:r>
              <a:rPr lang="en-US" b="1" dirty="0" err="1"/>
              <a:t>MyKeyPair</a:t>
            </a:r>
            <a:r>
              <a:rPr lang="en-US" b="1" dirty="0"/>
              <a:t> \</a:t>
            </a:r>
          </a:p>
          <a:p>
            <a:pPr lvl="0" algn="just" rtl="0">
              <a:lnSpc>
                <a:spcPct val="200000"/>
              </a:lnSpc>
              <a:spcAft>
                <a:spcPts val="0"/>
              </a:spcAft>
              <a:buClr>
                <a:schemeClr val="dk1"/>
              </a:buClr>
              <a:buSzPts val="1600"/>
            </a:pPr>
            <a:r>
              <a:rPr lang="en-US" b="1" dirty="0"/>
              <a:t>--security-group-ids sg-</a:t>
            </a:r>
            <a:r>
              <a:rPr lang="en-US" b="1" dirty="0" err="1"/>
              <a:t>xxxxxxxx</a:t>
            </a:r>
            <a:r>
              <a:rPr lang="en-US" b="1" dirty="0"/>
              <a:t> --subnet-id subnet-</a:t>
            </a:r>
            <a:r>
              <a:rPr lang="en-US" b="1" dirty="0" err="1"/>
              <a:t>xxxxxxxx</a:t>
            </a:r>
            <a:r>
              <a:rPr lang="en-US" b="1" dirty="0"/>
              <a:t> \</a:t>
            </a:r>
          </a:p>
          <a:p>
            <a:pPr lvl="0" algn="just" rtl="0">
              <a:lnSpc>
                <a:spcPct val="200000"/>
              </a:lnSpc>
              <a:spcAft>
                <a:spcPts val="0"/>
              </a:spcAft>
              <a:buClr>
                <a:schemeClr val="dk1"/>
              </a:buClr>
              <a:buSzPts val="1600"/>
            </a:pPr>
            <a:r>
              <a:rPr lang="en-US" b="1" dirty="0"/>
              <a:t>--user-data file://my_script.sh \</a:t>
            </a:r>
          </a:p>
          <a:p>
            <a:pPr lvl="0" algn="just" rtl="0">
              <a:lnSpc>
                <a:spcPct val="200000"/>
              </a:lnSpc>
              <a:spcAft>
                <a:spcPts val="0"/>
              </a:spcAft>
              <a:buClr>
                <a:schemeClr val="dk1"/>
              </a:buClr>
              <a:buSzPts val="1600"/>
            </a:pPr>
            <a:r>
              <a:rPr lang="en-US" b="1" dirty="0"/>
              <a:t>--tag-specifications \</a:t>
            </a:r>
          </a:p>
          <a:p>
            <a:pPr lvl="0" algn="just" rtl="0">
              <a:lnSpc>
                <a:spcPct val="200000"/>
              </a:lnSpc>
              <a:spcAft>
                <a:spcPts val="0"/>
              </a:spcAft>
              <a:buClr>
                <a:schemeClr val="dk1"/>
              </a:buClr>
              <a:buSzPts val="1600"/>
            </a:pPr>
            <a:r>
              <a:rPr lang="en-US" b="1" dirty="0"/>
              <a:t>'</a:t>
            </a:r>
            <a:r>
              <a:rPr lang="en-US" b="1" dirty="0" err="1"/>
              <a:t>ResourceType</a:t>
            </a:r>
            <a:r>
              <a:rPr lang="en-US" b="1" dirty="0"/>
              <a:t>=</a:t>
            </a:r>
            <a:r>
              <a:rPr lang="en-US" b="1" dirty="0" err="1"/>
              <a:t>instance,Tags</a:t>
            </a:r>
            <a:r>
              <a:rPr lang="en-US" b="1" dirty="0"/>
              <a:t>=[{Key=</a:t>
            </a:r>
            <a:r>
              <a:rPr lang="en-US" b="1" dirty="0" err="1"/>
              <a:t>webserver,Value</a:t>
            </a:r>
            <a:r>
              <a:rPr lang="en-US" b="1" dirty="0"/>
              <a:t>=production}]' \</a:t>
            </a:r>
          </a:p>
          <a:p>
            <a:pPr lvl="0" algn="just" rtl="0">
              <a:lnSpc>
                <a:spcPct val="200000"/>
              </a:lnSpc>
              <a:spcAft>
                <a:spcPts val="0"/>
              </a:spcAft>
              <a:buClr>
                <a:schemeClr val="dk1"/>
              </a:buClr>
              <a:buSzPts val="1600"/>
            </a:pPr>
            <a:r>
              <a:rPr lang="en-US" b="1" dirty="0"/>
              <a:t>'</a:t>
            </a:r>
            <a:r>
              <a:rPr lang="en-US" b="1" dirty="0" err="1"/>
              <a:t>ResourceType</a:t>
            </a:r>
            <a:r>
              <a:rPr lang="en-US" b="1" dirty="0"/>
              <a:t>=</a:t>
            </a:r>
            <a:r>
              <a:rPr lang="en-US" b="1" dirty="0" err="1"/>
              <a:t>volume,Tags</a:t>
            </a:r>
            <a:r>
              <a:rPr lang="en-US" b="1" dirty="0"/>
              <a:t>=[{Key=cost-</a:t>
            </a:r>
            <a:r>
              <a:rPr lang="en-US" b="1" dirty="0" err="1"/>
              <a:t>center,Value</a:t>
            </a:r>
            <a:r>
              <a:rPr lang="en-US" b="1" dirty="0"/>
              <a:t>=cc123}]'</a:t>
            </a:r>
            <a:endParaRPr lang="en-US" dirty="0">
              <a:latin typeface="+mj-lt"/>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93</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2098521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0" y="1347257"/>
            <a:ext cx="11963400" cy="3693319"/>
          </a:xfrm>
          <a:prstGeom prst="rect">
            <a:avLst/>
          </a:prstGeom>
        </p:spPr>
        <p:txBody>
          <a:bodyPr wrap="square">
            <a:spAutoFit/>
          </a:bodyPr>
          <a:lstStyle/>
          <a:p>
            <a:pPr algn="l" fontAlgn="base"/>
            <a:r>
              <a:rPr lang="en-US" b="1" i="0" dirty="0">
                <a:solidFill>
                  <a:srgbClr val="313537"/>
                </a:solidFill>
                <a:effectLst/>
                <a:latin typeface="var(--font-family-body)"/>
              </a:rPr>
              <a:t>How did AWS get started?</a:t>
            </a:r>
            <a:endParaRPr lang="en-US" b="0" i="0" dirty="0">
              <a:solidFill>
                <a:srgbClr val="313537"/>
              </a:solidFill>
              <a:effectLst/>
              <a:latin typeface="Ember Display"/>
            </a:endParaRPr>
          </a:p>
          <a:p>
            <a:pPr algn="l" fontAlgn="base">
              <a:buFont typeface="Arial" panose="020B0604020202020204" pitchFamily="34" charset="0"/>
              <a:buChar char="•"/>
            </a:pPr>
            <a:r>
              <a:rPr lang="en-US" b="0" i="0" dirty="0">
                <a:solidFill>
                  <a:srgbClr val="313537"/>
                </a:solidFill>
                <a:effectLst/>
                <a:latin typeface="var(--font-family-body)"/>
              </a:rPr>
              <a:t>Origins began in 2002 when Amazon started the Amazon.com web service.</a:t>
            </a:r>
          </a:p>
          <a:p>
            <a:pPr marL="742950" lvl="1" indent="-285750" algn="l" fontAlgn="base">
              <a:buFont typeface="Arial" panose="020B0604020202020204" pitchFamily="34" charset="0"/>
              <a:buChar char="•"/>
            </a:pPr>
            <a:r>
              <a:rPr lang="en-US" b="0" i="0" dirty="0">
                <a:solidFill>
                  <a:srgbClr val="313537"/>
                </a:solidFill>
                <a:effectLst/>
                <a:latin typeface="var(--font-family-body)"/>
              </a:rPr>
              <a:t>Offered tools for developers to work on the Amazon product catalog</a:t>
            </a:r>
          </a:p>
          <a:p>
            <a:pPr algn="l" fontAlgn="base">
              <a:buFont typeface="Arial" panose="020B0604020202020204" pitchFamily="34" charset="0"/>
              <a:buChar char="•"/>
            </a:pPr>
            <a:r>
              <a:rPr lang="en-US" b="0" i="0" dirty="0">
                <a:solidFill>
                  <a:srgbClr val="313537"/>
                </a:solidFill>
                <a:effectLst/>
                <a:latin typeface="var(--font-family-body)"/>
              </a:rPr>
              <a:t>In 2003, Amazon realized that its infrastructure services could give them an advantage over the competition.</a:t>
            </a:r>
          </a:p>
          <a:p>
            <a:pPr marL="742950" lvl="1" indent="-285750" algn="l" fontAlgn="base">
              <a:buFont typeface="Arial" panose="020B0604020202020204" pitchFamily="34" charset="0"/>
              <a:buChar char="•"/>
            </a:pPr>
            <a:r>
              <a:rPr lang="en-US" b="0" i="0" dirty="0">
                <a:solidFill>
                  <a:srgbClr val="313537"/>
                </a:solidFill>
                <a:effectLst/>
                <a:latin typeface="var(--font-family-body)"/>
              </a:rPr>
              <a:t>Provided hardware power, storage, and databases along with the software tools to control them</a:t>
            </a:r>
          </a:p>
          <a:p>
            <a:pPr algn="l" fontAlgn="base">
              <a:buFont typeface="Arial" panose="020B0604020202020204" pitchFamily="34" charset="0"/>
              <a:buChar char="•"/>
            </a:pPr>
            <a:r>
              <a:rPr lang="en-US" b="0" i="0" dirty="0">
                <a:solidFill>
                  <a:srgbClr val="313537"/>
                </a:solidFill>
                <a:effectLst/>
                <a:latin typeface="var(--font-family-body)"/>
              </a:rPr>
              <a:t>In 2004, Amazon publicly announced that it was working on a cloud service.</a:t>
            </a:r>
          </a:p>
          <a:p>
            <a:pPr algn="l" fontAlgn="base">
              <a:buFont typeface="Arial" panose="020B0604020202020204" pitchFamily="34" charset="0"/>
              <a:buChar char="•"/>
            </a:pPr>
            <a:r>
              <a:rPr lang="en-US" b="0" i="0" dirty="0">
                <a:solidFill>
                  <a:srgbClr val="313537"/>
                </a:solidFill>
                <a:effectLst/>
                <a:latin typeface="var(--font-family-body)"/>
              </a:rPr>
              <a:t>In 2006, Amazon launched AWS with just a few of the services that are still around today.</a:t>
            </a:r>
          </a:p>
          <a:p>
            <a:pPr marL="742950" lvl="1" indent="-285750" algn="l" fontAlgn="base">
              <a:buFont typeface="Arial" panose="020B0604020202020204" pitchFamily="34" charset="0"/>
              <a:buChar char="•"/>
            </a:pPr>
            <a:r>
              <a:rPr lang="en-US" b="0" i="0" dirty="0">
                <a:solidFill>
                  <a:srgbClr val="313537"/>
                </a:solidFill>
                <a:effectLst/>
                <a:latin typeface="var(--font-family-body)"/>
              </a:rPr>
              <a:t>Amazon Simple Storage Service (Amazon S3)</a:t>
            </a:r>
          </a:p>
          <a:p>
            <a:pPr marL="742950" lvl="1" indent="-285750" algn="l" fontAlgn="base">
              <a:buFont typeface="Arial" panose="020B0604020202020204" pitchFamily="34" charset="0"/>
              <a:buChar char="•"/>
            </a:pPr>
            <a:r>
              <a:rPr lang="en-US" b="0" i="0" dirty="0">
                <a:solidFill>
                  <a:srgbClr val="313537"/>
                </a:solidFill>
                <a:effectLst/>
                <a:latin typeface="var(--font-family-body)"/>
              </a:rPr>
              <a:t>Amazon EC2 </a:t>
            </a:r>
          </a:p>
          <a:p>
            <a:pPr marL="742950" lvl="1" indent="-285750" algn="l" fontAlgn="base">
              <a:buFont typeface="Arial" panose="020B0604020202020204" pitchFamily="34" charset="0"/>
              <a:buChar char="•"/>
            </a:pPr>
            <a:r>
              <a:rPr lang="en-US" b="0" i="0" dirty="0">
                <a:solidFill>
                  <a:srgbClr val="313537"/>
                </a:solidFill>
                <a:effectLst/>
                <a:latin typeface="var(--font-family-body)"/>
              </a:rPr>
              <a:t>Amazon Simple Queue Service (Amazon SQS)</a:t>
            </a:r>
          </a:p>
          <a:p>
            <a:pPr algn="l" fontAlgn="base">
              <a:buFont typeface="Arial" panose="020B0604020202020204" pitchFamily="34" charset="0"/>
              <a:buChar char="•"/>
            </a:pPr>
            <a:r>
              <a:rPr lang="en-US" b="0" i="0" dirty="0">
                <a:solidFill>
                  <a:srgbClr val="313537"/>
                </a:solidFill>
                <a:effectLst/>
                <a:latin typeface="var(--font-family-body)"/>
              </a:rPr>
              <a:t>By 2009, AWS added more services</a:t>
            </a:r>
          </a:p>
          <a:p>
            <a:pPr marL="742950" lvl="1" indent="-285750" algn="l" fontAlgn="base">
              <a:buFont typeface="Arial" panose="020B0604020202020204" pitchFamily="34" charset="0"/>
              <a:buChar char="•"/>
            </a:pPr>
            <a:r>
              <a:rPr lang="en-US" b="0" i="0" dirty="0">
                <a:solidFill>
                  <a:srgbClr val="313537"/>
                </a:solidFill>
                <a:effectLst/>
                <a:latin typeface="var(--font-family-body)"/>
              </a:rPr>
              <a:t>Amazon Elastic Block Store (Amazon EBS)</a:t>
            </a:r>
          </a:p>
          <a:p>
            <a:pPr marL="742950" lvl="1" indent="-285750" algn="l" fontAlgn="base">
              <a:buFont typeface="Arial" panose="020B0604020202020204" pitchFamily="34" charset="0"/>
              <a:buChar char="•"/>
            </a:pPr>
            <a:r>
              <a:rPr lang="en-US" b="0" i="0" dirty="0">
                <a:solidFill>
                  <a:srgbClr val="313537"/>
                </a:solidFill>
                <a:effectLst/>
                <a:latin typeface="var(--font-family-body)"/>
              </a:rPr>
              <a:t>Amazon CloudFront – a content delivery network (CDN)</a:t>
            </a: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94</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3245062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95</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pic>
        <p:nvPicPr>
          <p:cNvPr id="5" name="Picture 4">
            <a:extLst>
              <a:ext uri="{FF2B5EF4-FFF2-40B4-BE49-F238E27FC236}">
                <a16:creationId xmlns:a16="http://schemas.microsoft.com/office/drawing/2014/main" id="{53380935-5044-150B-FC93-9E5C16495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365" y="1295400"/>
            <a:ext cx="7201270" cy="3759393"/>
          </a:xfrm>
          <a:prstGeom prst="rect">
            <a:avLst/>
          </a:prstGeom>
        </p:spPr>
      </p:pic>
    </p:spTree>
    <p:extLst>
      <p:ext uri="{BB962C8B-B14F-4D97-AF65-F5344CB8AC3E}">
        <p14:creationId xmlns:p14="http://schemas.microsoft.com/office/powerpoint/2010/main" val="42780666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0" y="1347257"/>
            <a:ext cx="11963400" cy="4247317"/>
          </a:xfrm>
          <a:prstGeom prst="rect">
            <a:avLst/>
          </a:prstGeom>
        </p:spPr>
        <p:txBody>
          <a:bodyPr wrap="square">
            <a:spAutoFit/>
          </a:bodyPr>
          <a:lstStyle/>
          <a:p>
            <a:pPr algn="l" fontAlgn="base">
              <a:buFont typeface="Arial" panose="020B0604020202020204" pitchFamily="34" charset="0"/>
              <a:buChar char="•"/>
            </a:pPr>
            <a:r>
              <a:rPr lang="en-US" b="1" i="0" dirty="0">
                <a:solidFill>
                  <a:srgbClr val="313537"/>
                </a:solidFill>
                <a:effectLst/>
                <a:latin typeface="var(--font-family-body)"/>
              </a:rPr>
              <a:t>A pediatrician with a private practice has so many patient files, that she is running out of room in her filing cabinets. For this reason, she wants to move her data into the cloud. She wants to be sure the data is secure, but also wants her patients to be able to access their medical records and communicate with her online in a secure way. Describe one way that you can use each type of cloud service and how it would benefit her business.</a:t>
            </a:r>
          </a:p>
          <a:p>
            <a:pPr algn="l" fontAlgn="base">
              <a:buFont typeface="Arial" panose="020B0604020202020204" pitchFamily="34" charset="0"/>
              <a:buChar char="•"/>
            </a:pPr>
            <a:endParaRPr lang="en-US" b="1" dirty="0">
              <a:solidFill>
                <a:srgbClr val="313537"/>
              </a:solidFill>
              <a:latin typeface="var(--font-family-body)"/>
            </a:endParaRPr>
          </a:p>
          <a:p>
            <a:pPr algn="l" fontAlgn="base"/>
            <a:r>
              <a:rPr lang="en-US" b="0" i="0" dirty="0">
                <a:solidFill>
                  <a:srgbClr val="313537"/>
                </a:solidFill>
                <a:effectLst/>
                <a:latin typeface="Ember Display"/>
              </a:rPr>
              <a:t>Create a rubric where you rank the factors for a business to consider when choosing a Region to locate their cloud services. Then explain why those factors would be most (or least) important when choosing a Region.</a:t>
            </a:r>
          </a:p>
          <a:p>
            <a:pPr algn="l" fontAlgn="base"/>
            <a:r>
              <a:rPr lang="en-US" b="0" i="0" dirty="0">
                <a:solidFill>
                  <a:srgbClr val="313537"/>
                </a:solidFill>
                <a:effectLst/>
                <a:latin typeface="Ember Display"/>
              </a:rPr>
              <a:t>Factors to consider:</a:t>
            </a:r>
          </a:p>
          <a:p>
            <a:pPr algn="l" fontAlgn="base">
              <a:buFont typeface="Arial" panose="020B0604020202020204" pitchFamily="34" charset="0"/>
              <a:buChar char="•"/>
            </a:pPr>
            <a:r>
              <a:rPr lang="en-US" b="0" i="0" dirty="0">
                <a:solidFill>
                  <a:srgbClr val="313537"/>
                </a:solidFill>
                <a:effectLst/>
                <a:latin typeface="var(--font-family-body)"/>
              </a:rPr>
              <a:t>AWS cost</a:t>
            </a:r>
          </a:p>
          <a:p>
            <a:pPr algn="l" fontAlgn="base">
              <a:buFont typeface="Arial" panose="020B0604020202020204" pitchFamily="34" charset="0"/>
              <a:buChar char="•"/>
            </a:pPr>
            <a:r>
              <a:rPr lang="en-US" b="0" i="0" dirty="0">
                <a:solidFill>
                  <a:srgbClr val="313537"/>
                </a:solidFill>
                <a:effectLst/>
                <a:latin typeface="var(--font-family-body)"/>
              </a:rPr>
              <a:t>Availability of services</a:t>
            </a:r>
          </a:p>
          <a:p>
            <a:pPr algn="l" fontAlgn="base">
              <a:buFont typeface="Arial" panose="020B0604020202020204" pitchFamily="34" charset="0"/>
              <a:buChar char="•"/>
            </a:pPr>
            <a:r>
              <a:rPr lang="en-US" b="0" i="0" dirty="0">
                <a:solidFill>
                  <a:srgbClr val="313537"/>
                </a:solidFill>
                <a:effectLst/>
                <a:latin typeface="var(--font-family-body)"/>
              </a:rPr>
              <a:t>Speed or latency</a:t>
            </a:r>
          </a:p>
          <a:p>
            <a:pPr algn="l" fontAlgn="base">
              <a:buFont typeface="Arial" panose="020B0604020202020204" pitchFamily="34" charset="0"/>
              <a:buChar char="•"/>
            </a:pPr>
            <a:r>
              <a:rPr lang="en-US" b="0" i="0" dirty="0">
                <a:solidFill>
                  <a:srgbClr val="313537"/>
                </a:solidFill>
                <a:effectLst/>
                <a:latin typeface="var(--font-family-body)"/>
              </a:rPr>
              <a:t>Resiliency of AWS components</a:t>
            </a:r>
          </a:p>
          <a:p>
            <a:pPr algn="l" fontAlgn="base">
              <a:buFont typeface="Arial" panose="020B0604020202020204" pitchFamily="34" charset="0"/>
              <a:buChar char="•"/>
            </a:pPr>
            <a:r>
              <a:rPr lang="en-US" b="0" i="0" dirty="0">
                <a:solidFill>
                  <a:srgbClr val="313537"/>
                </a:solidFill>
                <a:effectLst/>
                <a:latin typeface="var(--font-family-body)"/>
              </a:rPr>
              <a:t>Data rights</a:t>
            </a:r>
          </a:p>
          <a:p>
            <a:pPr algn="l" fontAlgn="base">
              <a:buFont typeface="Arial" panose="020B0604020202020204" pitchFamily="34" charset="0"/>
              <a:buChar char="•"/>
            </a:pPr>
            <a:r>
              <a:rPr lang="en-US" b="0" i="0" dirty="0">
                <a:solidFill>
                  <a:srgbClr val="313537"/>
                </a:solidFill>
                <a:effectLst/>
                <a:latin typeface="var(--font-family-body)"/>
              </a:rPr>
              <a:t>Audience</a:t>
            </a:r>
          </a:p>
          <a:p>
            <a:pPr algn="l" fontAlgn="base">
              <a:buFont typeface="Arial" panose="020B0604020202020204" pitchFamily="34" charset="0"/>
              <a:buChar char="•"/>
            </a:pPr>
            <a:endParaRPr lang="en-US" b="0" i="0" dirty="0">
              <a:solidFill>
                <a:srgbClr val="313537"/>
              </a:solidFill>
              <a:effectLst/>
              <a:latin typeface="var(--font-family-body)"/>
            </a:endParaRPr>
          </a:p>
        </p:txBody>
      </p:sp>
      <p:sp>
        <p:nvSpPr>
          <p:cNvPr id="3" name="Slide Number Placeholder 2">
            <a:extLst>
              <a:ext uri="{FF2B5EF4-FFF2-40B4-BE49-F238E27FC236}">
                <a16:creationId xmlns:a16="http://schemas.microsoft.com/office/drawing/2014/main" id="{CFD041AF-A54D-A7BA-4B2B-DB12389041F8}"/>
              </a:ext>
            </a:extLst>
          </p:cNvPr>
          <p:cNvSpPr>
            <a:spLocks noGrp="1"/>
          </p:cNvSpPr>
          <p:nvPr>
            <p:ph type="sldNum" sz="quarter" idx="12"/>
          </p:nvPr>
        </p:nvSpPr>
        <p:spPr/>
        <p:txBody>
          <a:bodyPr/>
          <a:lstStyle/>
          <a:p>
            <a:fld id="{856C19B9-1D73-9341-8EF2-8C58D5C55E47}" type="slidenum">
              <a:rPr lang="en-US" smtClean="0"/>
              <a:t>96</a:t>
            </a:fld>
            <a:endParaRPr lang="en-US"/>
          </a:p>
        </p:txBody>
      </p:sp>
      <p:pic>
        <p:nvPicPr>
          <p:cNvPr id="4" name="Picture 3">
            <a:extLst>
              <a:ext uri="{FF2B5EF4-FFF2-40B4-BE49-F238E27FC236}">
                <a16:creationId xmlns:a16="http://schemas.microsoft.com/office/drawing/2014/main" id="{5D50DC5E-311B-B6EB-4412-F519FCE537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6019801"/>
            <a:ext cx="2286000" cy="823296"/>
          </a:xfrm>
          <a:prstGeom prst="rect">
            <a:avLst/>
          </a:prstGeom>
          <a:noFill/>
          <a:ln>
            <a:noFill/>
          </a:ln>
        </p:spPr>
      </p:pic>
    </p:spTree>
    <p:extLst>
      <p:ext uri="{BB962C8B-B14F-4D97-AF65-F5344CB8AC3E}">
        <p14:creationId xmlns:p14="http://schemas.microsoft.com/office/powerpoint/2010/main" val="4034089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10850</TotalTime>
  <Words>8726</Words>
  <Application>Microsoft Office PowerPoint</Application>
  <PresentationFormat>Widescreen</PresentationFormat>
  <Paragraphs>627</Paragraphs>
  <Slides>96</Slides>
  <Notes>96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96</vt:i4>
      </vt:variant>
    </vt:vector>
  </HeadingPairs>
  <TitlesOfParts>
    <vt:vector size="107" baseType="lpstr">
      <vt:lpstr>Amazon Ember</vt:lpstr>
      <vt:lpstr>Arial</vt:lpstr>
      <vt:lpstr>Calibri</vt:lpstr>
      <vt:lpstr>Ember Display</vt:lpstr>
      <vt:lpstr>Georgia</vt:lpstr>
      <vt:lpstr>Times New Roman</vt:lpstr>
      <vt:lpstr>Trebuchet MS</vt:lpstr>
      <vt:lpstr>var(--font-family-body)</vt:lpstr>
      <vt:lpstr>Wingdings</vt:lpstr>
      <vt:lpstr>Wingdings 2</vt:lpstr>
      <vt:lpstr>Urban</vt:lpstr>
      <vt:lpstr>AMAZON WEB SERVICES(AWS)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Gokulakrishnan S</dc:creator>
  <cp:lastModifiedBy>Gokulakrishnan S</cp:lastModifiedBy>
  <cp:revision>858</cp:revision>
  <dcterms:created xsi:type="dcterms:W3CDTF">2020-09-07T18:00:39Z</dcterms:created>
  <dcterms:modified xsi:type="dcterms:W3CDTF">2024-12-24T12:35:50Z</dcterms:modified>
</cp:coreProperties>
</file>